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81" r:id="rId3"/>
    <p:sldId id="382" r:id="rId4"/>
    <p:sldId id="369" r:id="rId5"/>
    <p:sldId id="377" r:id="rId6"/>
    <p:sldId id="383" r:id="rId7"/>
    <p:sldId id="394" r:id="rId8"/>
    <p:sldId id="395" r:id="rId9"/>
    <p:sldId id="359" r:id="rId10"/>
    <p:sldId id="396" r:id="rId11"/>
    <p:sldId id="397" r:id="rId12"/>
    <p:sldId id="384" r:id="rId13"/>
    <p:sldId id="385" r:id="rId14"/>
    <p:sldId id="379" r:id="rId15"/>
    <p:sldId id="386" r:id="rId16"/>
    <p:sldId id="398" r:id="rId17"/>
    <p:sldId id="387" r:id="rId18"/>
    <p:sldId id="390" r:id="rId19"/>
    <p:sldId id="391" r:id="rId20"/>
    <p:sldId id="392" r:id="rId21"/>
    <p:sldId id="388" r:id="rId22"/>
    <p:sldId id="393" r:id="rId23"/>
    <p:sldId id="389" r:id="rId24"/>
    <p:sldId id="358" r:id="rId25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B89CF-F15E-4B5A-A666-151838D73571}">
          <p14:sldIdLst>
            <p14:sldId id="256"/>
            <p14:sldId id="381"/>
            <p14:sldId id="382"/>
            <p14:sldId id="369"/>
            <p14:sldId id="377"/>
            <p14:sldId id="383"/>
            <p14:sldId id="394"/>
            <p14:sldId id="395"/>
            <p14:sldId id="359"/>
            <p14:sldId id="396"/>
            <p14:sldId id="397"/>
            <p14:sldId id="384"/>
            <p14:sldId id="385"/>
            <p14:sldId id="379"/>
            <p14:sldId id="386"/>
            <p14:sldId id="398"/>
            <p14:sldId id="387"/>
            <p14:sldId id="390"/>
            <p14:sldId id="391"/>
            <p14:sldId id="392"/>
            <p14:sldId id="388"/>
            <p14:sldId id="393"/>
            <p14:sldId id="38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76D"/>
    <a:srgbClr val="9BBB59"/>
    <a:srgbClr val="BED62F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758" autoAdjust="0"/>
    <p:restoredTop sz="95468" autoAdjust="0"/>
  </p:normalViewPr>
  <p:slideViewPr>
    <p:cSldViewPr>
      <p:cViewPr>
        <p:scale>
          <a:sx n="150" d="100"/>
          <a:sy n="150" d="100"/>
        </p:scale>
        <p:origin x="72" y="-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8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8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8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6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9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4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4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23/08/2022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mensagem.pt/" TargetMode="External"/><Relationship Id="rId3" Type="http://schemas.openxmlformats.org/officeDocument/2006/relationships/hyperlink" Target="https://www.facebook.com/jfcampolide" TargetMode="External"/><Relationship Id="rId7" Type="http://schemas.openxmlformats.org/officeDocument/2006/relationships/hyperlink" Target="https://www.jf-campodeourique.pt/news_allhttps:/www.facebook.com/jfcampo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ww.jf-campodeourique.pt/news_all/" TargetMode="External"/><Relationship Id="rId10" Type="http://schemas.openxmlformats.org/officeDocument/2006/relationships/hyperlink" Target="https://www.lisboa.pt/atualidade/noticia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territorio.gov.pt/sites/default/files/ficheiros-cartografia/Cont_AAD_CAOP2017.zip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dgterritorio.gov.pt/sites/default/files/ficheiros-cartografia/Cont_AAD_CAOP2019.zi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download.geonames.org/export/dump/PT.zip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eodados-cml.hub.arcgis.com/datasets/espa%C3%A7os-verdes/explor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eodados-cml.hub.arcgis.com/datasets/grandes-parques-e-jardins-de-lisboa/explo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image" Target="../media/image25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BED62F"/>
                </a:solidFill>
              </a:rPr>
              <a:t>Apregoar</a:t>
            </a:r>
            <a:endParaRPr lang="en-US" dirty="0">
              <a:solidFill>
                <a:srgbClr val="BED62F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Hugo Martins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Update 29 </a:t>
            </a:r>
            <a:r>
              <a:rPr lang="en-US" sz="2400" i="1" dirty="0" err="1">
                <a:solidFill>
                  <a:schemeClr val="bg1"/>
                </a:solidFill>
              </a:rPr>
              <a:t>julho</a:t>
            </a:r>
            <a:r>
              <a:rPr lang="en-US" sz="2400" i="1" dirty="0">
                <a:solidFill>
                  <a:schemeClr val="bg1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Data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B56494-05AA-698D-C158-82C84E5D980F}"/>
              </a:ext>
            </a:extLst>
          </p:cNvPr>
          <p:cNvSpPr/>
          <p:nvPr/>
        </p:nvSpPr>
        <p:spPr>
          <a:xfrm>
            <a:off x="395536" y="0"/>
            <a:ext cx="8748464" cy="6813376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4C3A4DB-7B7D-E3AF-9ECA-8A199C38FEF8}"/>
              </a:ext>
            </a:extLst>
          </p:cNvPr>
          <p:cNvSpPr/>
          <p:nvPr/>
        </p:nvSpPr>
        <p:spPr>
          <a:xfrm>
            <a:off x="10399409" y="3323449"/>
            <a:ext cx="9144000" cy="391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3AF7E-1C8D-9028-601B-511DF725E6CD}"/>
              </a:ext>
            </a:extLst>
          </p:cNvPr>
          <p:cNvGrpSpPr/>
          <p:nvPr/>
        </p:nvGrpSpPr>
        <p:grpSpPr>
          <a:xfrm>
            <a:off x="527602" y="1071794"/>
            <a:ext cx="1253703" cy="1908212"/>
            <a:chOff x="4992812" y="2960948"/>
            <a:chExt cx="1253703" cy="1908212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1DA13D9-4682-FF41-F51F-9DA3362E6BB6}"/>
                </a:ext>
              </a:extLst>
            </p:cNvPr>
            <p:cNvSpPr/>
            <p:nvPr/>
          </p:nvSpPr>
          <p:spPr>
            <a:xfrm>
              <a:off x="4992812" y="3248980"/>
              <a:ext cx="1253703" cy="162018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username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password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organization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email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E8543DB4-D736-3866-9E8F-CEFEB1581B91}"/>
                </a:ext>
              </a:extLst>
            </p:cNvPr>
            <p:cNvSpPr/>
            <p:nvPr/>
          </p:nvSpPr>
          <p:spPr>
            <a:xfrm>
              <a:off x="4992812" y="2960948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DEEDA-4C5B-F9C6-C7B2-409BCC049478}"/>
              </a:ext>
            </a:extLst>
          </p:cNvPr>
          <p:cNvGrpSpPr/>
          <p:nvPr/>
        </p:nvGrpSpPr>
        <p:grpSpPr>
          <a:xfrm>
            <a:off x="2302507" y="3445229"/>
            <a:ext cx="1253703" cy="2736304"/>
            <a:chOff x="2483768" y="1772816"/>
            <a:chExt cx="1253703" cy="2736304"/>
          </a:xfrm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A022A47B-B2B7-C1E6-6374-1477CCAD0BF5}"/>
                </a:ext>
              </a:extLst>
            </p:cNvPr>
            <p:cNvSpPr/>
            <p:nvPr/>
          </p:nvSpPr>
          <p:spPr>
            <a:xfrm>
              <a:off x="2483768" y="2060848"/>
              <a:ext cx="1253703" cy="244827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i_id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t_begin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t_end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F11F4A4-66DE-A559-2425-E1C2FF60039E}"/>
                </a:ext>
              </a:extLst>
            </p:cNvPr>
            <p:cNvSpPr/>
            <p:nvPr/>
          </p:nvSpPr>
          <p:spPr>
            <a:xfrm>
              <a:off x="2483768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824B74AF-3B1C-BF02-F2AB-4FD64CABC1CF}"/>
              </a:ext>
            </a:extLst>
          </p:cNvPr>
          <p:cNvSpPr/>
          <p:nvPr/>
        </p:nvSpPr>
        <p:spPr>
          <a:xfrm>
            <a:off x="4084537" y="5257521"/>
            <a:ext cx="1253703" cy="924011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400" b="1" dirty="0">
                <a:solidFill>
                  <a:srgbClr val="5C676D"/>
                </a:solidFill>
              </a:rPr>
              <a:t>i_id</a:t>
            </a:r>
          </a:p>
          <a:p>
            <a:pPr algn="r"/>
            <a:r>
              <a:rPr lang="pt-PT" sz="1400" b="1" dirty="0">
                <a:solidFill>
                  <a:srgbClr val="5C676D"/>
                </a:solidFill>
              </a:rPr>
              <a:t>e_id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explicit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last_edited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BBB7BA3-CBBA-6C1F-2F84-67633942379A}"/>
              </a:ext>
            </a:extLst>
          </p:cNvPr>
          <p:cNvSpPr/>
          <p:nvPr/>
        </p:nvSpPr>
        <p:spPr>
          <a:xfrm>
            <a:off x="4084537" y="4964120"/>
            <a:ext cx="1253703" cy="288032"/>
          </a:xfrm>
          <a:prstGeom prst="flowChartProcess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b="1" dirty="0">
                <a:solidFill>
                  <a:schemeClr val="bg1"/>
                </a:solidFill>
              </a:rPr>
              <a:t>INSTANCE_EGAZ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4F7261-A7DE-C773-29D5-2C0B67BAF1F6}"/>
              </a:ext>
            </a:extLst>
          </p:cNvPr>
          <p:cNvGrpSpPr/>
          <p:nvPr/>
        </p:nvGrpSpPr>
        <p:grpSpPr>
          <a:xfrm>
            <a:off x="5869276" y="4290018"/>
            <a:ext cx="1253703" cy="1891515"/>
            <a:chOff x="6127233" y="4885929"/>
            <a:chExt cx="1253703" cy="1891515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5527B946-967E-AFCD-3BC3-B304910CC44D}"/>
                </a:ext>
              </a:extLst>
            </p:cNvPr>
            <p:cNvSpPr/>
            <p:nvPr/>
          </p:nvSpPr>
          <p:spPr>
            <a:xfrm>
              <a:off x="6127233" y="5173962"/>
              <a:ext cx="1253703" cy="160348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e_id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source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geom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date_created</a:t>
              </a:r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B8FB54EB-32D3-0D3F-6F2C-767F67B55FD9}"/>
                </a:ext>
              </a:extLst>
            </p:cNvPr>
            <p:cNvSpPr/>
            <p:nvPr/>
          </p:nvSpPr>
          <p:spPr>
            <a:xfrm>
              <a:off x="6127233" y="4885929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EGAZETTEER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0CA11-84A3-0089-B212-07B93FD9540A}"/>
              </a:ext>
            </a:extLst>
          </p:cNvPr>
          <p:cNvGrpSpPr/>
          <p:nvPr/>
        </p:nvGrpSpPr>
        <p:grpSpPr>
          <a:xfrm>
            <a:off x="523131" y="4080071"/>
            <a:ext cx="1253703" cy="2101462"/>
            <a:chOff x="857722" y="1772816"/>
            <a:chExt cx="1253703" cy="2101462"/>
          </a:xfrm>
        </p:grpSpPr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6DE1037-D275-A14E-3E84-B5DF73720E08}"/>
                </a:ext>
              </a:extLst>
            </p:cNvPr>
            <p:cNvSpPr/>
            <p:nvPr/>
          </p:nvSpPr>
          <p:spPr>
            <a:xfrm>
              <a:off x="857722" y="2060848"/>
              <a:ext cx="1253703" cy="181343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title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summary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pub_date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web_link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5C3FABE8-7C87-37C7-AD6E-C8DB2A5C8760}"/>
                </a:ext>
              </a:extLst>
            </p:cNvPr>
            <p:cNvSpPr/>
            <p:nvPr/>
          </p:nvSpPr>
          <p:spPr>
            <a:xfrm>
              <a:off x="857722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STORIES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BF9A4A8-AF10-1211-F935-25880DB7B3D0}"/>
              </a:ext>
            </a:extLst>
          </p:cNvPr>
          <p:cNvSpPr/>
          <p:nvPr/>
        </p:nvSpPr>
        <p:spPr>
          <a:xfrm>
            <a:off x="1073964" y="3936055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613292-297D-7B38-B542-BE2365518AD1}"/>
              </a:ext>
            </a:extLst>
          </p:cNvPr>
          <p:cNvSpPr/>
          <p:nvPr/>
        </p:nvSpPr>
        <p:spPr>
          <a:xfrm rot="16200000">
            <a:off x="2156778" y="5206078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86F21A-6AC3-8E3E-316A-2E0A344D090E}"/>
              </a:ext>
            </a:extLst>
          </p:cNvPr>
          <p:cNvCxnSpPr>
            <a:cxnSpLocks/>
            <a:stCxn id="41" idx="3"/>
            <a:endCxn id="56" idx="0"/>
          </p:cNvCxnSpPr>
          <p:nvPr/>
        </p:nvCxnSpPr>
        <p:spPr>
          <a:xfrm>
            <a:off x="1776834" y="5274818"/>
            <a:ext cx="379944" cy="326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753FEE6-C231-3C1E-9142-07C4193CE811}"/>
              </a:ext>
            </a:extLst>
          </p:cNvPr>
          <p:cNvSpPr/>
          <p:nvPr/>
        </p:nvSpPr>
        <p:spPr>
          <a:xfrm rot="19181348">
            <a:off x="2191992" y="3310093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581414-AA81-E2D7-CA1F-E0B7BB026B22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1781305" y="2980006"/>
            <a:ext cx="436111" cy="3471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C01993-E4FF-5706-5249-CE5BEB7248B9}"/>
              </a:ext>
            </a:extLst>
          </p:cNvPr>
          <p:cNvGrpSpPr/>
          <p:nvPr/>
        </p:nvGrpSpPr>
        <p:grpSpPr>
          <a:xfrm>
            <a:off x="1780791" y="1131012"/>
            <a:ext cx="2297133" cy="144016"/>
            <a:chOff x="1784584" y="2517984"/>
            <a:chExt cx="2297133" cy="14401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1780D03-925C-8E7F-FB6D-C36FFE25E483}"/>
                </a:ext>
              </a:extLst>
            </p:cNvPr>
            <p:cNvSpPr/>
            <p:nvPr/>
          </p:nvSpPr>
          <p:spPr>
            <a:xfrm rot="16200000">
              <a:off x="3937701" y="2517984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92EB5C-0941-2CAA-5F13-5CD3442D5D71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784584" y="2579964"/>
              <a:ext cx="2153117" cy="10028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435AD4C-D9E0-65C8-03A4-11EBC7AC7640}"/>
              </a:ext>
            </a:extLst>
          </p:cNvPr>
          <p:cNvGrpSpPr/>
          <p:nvPr/>
        </p:nvGrpSpPr>
        <p:grpSpPr>
          <a:xfrm>
            <a:off x="3562800" y="5560427"/>
            <a:ext cx="515147" cy="144016"/>
            <a:chOff x="4641789" y="5697586"/>
            <a:chExt cx="515147" cy="14401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5442913-2198-D8D3-0DD8-9A6918C642D6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50949C3-C790-3270-4EC0-3DBC870949A8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F545D561-4E1E-AB56-F233-25264476218F}"/>
              </a:ext>
            </a:extLst>
          </p:cNvPr>
          <p:cNvSpPr/>
          <p:nvPr/>
        </p:nvSpPr>
        <p:spPr>
          <a:xfrm rot="5400000">
            <a:off x="3558891" y="1718616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7AA22F0-4249-061D-9C96-B834DA7B4EAF}"/>
              </a:ext>
            </a:extLst>
          </p:cNvPr>
          <p:cNvCxnSpPr>
            <a:cxnSpLocks/>
            <a:endCxn id="128" idx="0"/>
          </p:cNvCxnSpPr>
          <p:nvPr/>
        </p:nvCxnSpPr>
        <p:spPr>
          <a:xfrm rot="10800000">
            <a:off x="3702907" y="1790624"/>
            <a:ext cx="371131" cy="0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65994562-ECCF-6CEC-6179-31D5464218DC}"/>
              </a:ext>
            </a:extLst>
          </p:cNvPr>
          <p:cNvSpPr/>
          <p:nvPr/>
        </p:nvSpPr>
        <p:spPr>
          <a:xfrm rot="16200000">
            <a:off x="6436099" y="1173189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82A0308-3BB8-1CEF-9D4E-F4C2CBA7440E}"/>
              </a:ext>
            </a:extLst>
          </p:cNvPr>
          <p:cNvCxnSpPr>
            <a:cxnSpLocks/>
            <a:stCxn id="38" idx="0"/>
            <a:endCxn id="136" idx="2"/>
          </p:cNvCxnSpPr>
          <p:nvPr/>
        </p:nvCxnSpPr>
        <p:spPr>
          <a:xfrm flipV="1">
            <a:off x="6496128" y="1317205"/>
            <a:ext cx="11979" cy="2972813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40D133-EA4C-DC42-6A4C-A13FD155632A}"/>
              </a:ext>
            </a:extLst>
          </p:cNvPr>
          <p:cNvGrpSpPr/>
          <p:nvPr/>
        </p:nvGrpSpPr>
        <p:grpSpPr>
          <a:xfrm rot="10800000">
            <a:off x="5338240" y="5560426"/>
            <a:ext cx="515147" cy="144016"/>
            <a:chOff x="4657864" y="1969052"/>
            <a:chExt cx="515147" cy="14401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37F1A7-8717-7810-1463-F19723907449}"/>
                </a:ext>
              </a:extLst>
            </p:cNvPr>
            <p:cNvSpPr/>
            <p:nvPr/>
          </p:nvSpPr>
          <p:spPr>
            <a:xfrm rot="16200000">
              <a:off x="5028995" y="1969052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288E778-E2F6-3DB9-85BE-DA14E5419E12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4657864" y="2041060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BAF99E-BA39-C849-E0FC-90F8465E86F4}"/>
              </a:ext>
            </a:extLst>
          </p:cNvPr>
          <p:cNvGrpSpPr/>
          <p:nvPr/>
        </p:nvGrpSpPr>
        <p:grpSpPr>
          <a:xfrm>
            <a:off x="5338240" y="745369"/>
            <a:ext cx="515147" cy="144016"/>
            <a:chOff x="4641789" y="5697586"/>
            <a:chExt cx="515147" cy="14401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587BC62-101B-73D0-43AD-B6098CD26F7E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057B7F3-65A4-1697-F0A9-EAFDB98903D4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6F6EB1-B6A5-EC4E-C283-4D22DEC31CCF}"/>
              </a:ext>
            </a:extLst>
          </p:cNvPr>
          <p:cNvGrpSpPr/>
          <p:nvPr/>
        </p:nvGrpSpPr>
        <p:grpSpPr>
          <a:xfrm>
            <a:off x="7658568" y="1689479"/>
            <a:ext cx="1351114" cy="1891174"/>
            <a:chOff x="424057" y="2592075"/>
            <a:chExt cx="1351114" cy="1891174"/>
          </a:xfrm>
        </p:grpSpPr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098DD966-A658-2AC1-127A-BB086358C8CF}"/>
                </a:ext>
              </a:extLst>
            </p:cNvPr>
            <p:cNvSpPr/>
            <p:nvPr/>
          </p:nvSpPr>
          <p:spPr>
            <a:xfrm>
              <a:off x="424400" y="2880107"/>
              <a:ext cx="1350771" cy="869181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rgbClr val="5C676D"/>
                  </a:solidFill>
                </a:rPr>
                <a:t>publication_id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publication_name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main_sections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colors</a:t>
              </a:r>
            </a:p>
          </p:txBody>
        </p: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5458A73E-F475-6C62-2CD9-9BD82E191534}"/>
                </a:ext>
              </a:extLst>
            </p:cNvPr>
            <p:cNvSpPr/>
            <p:nvPr/>
          </p:nvSpPr>
          <p:spPr>
            <a:xfrm>
              <a:off x="424400" y="2592075"/>
              <a:ext cx="1350771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PUBLICATIONS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81BA79-3244-3A89-366B-5A4827A02BA9}"/>
                </a:ext>
              </a:extLst>
            </p:cNvPr>
            <p:cNvGrpSpPr/>
            <p:nvPr/>
          </p:nvGrpSpPr>
          <p:grpSpPr>
            <a:xfrm>
              <a:off x="424057" y="3762411"/>
              <a:ext cx="1350771" cy="720838"/>
              <a:chOff x="424399" y="3896489"/>
              <a:chExt cx="1350771" cy="720838"/>
            </a:xfrm>
          </p:grpSpPr>
          <p:sp>
            <p:nvSpPr>
              <p:cNvPr id="146" name="Flowchart: Process 145">
                <a:extLst>
                  <a:ext uri="{FF2B5EF4-FFF2-40B4-BE49-F238E27FC236}">
                    <a16:creationId xmlns:a16="http://schemas.microsoft.com/office/drawing/2014/main" id="{8A1BE467-FDEA-279B-859C-4BEA9C8BEC14}"/>
                  </a:ext>
                </a:extLst>
              </p:cNvPr>
              <p:cNvSpPr/>
              <p:nvPr/>
            </p:nvSpPr>
            <p:spPr>
              <a:xfrm>
                <a:off x="424399" y="4195202"/>
                <a:ext cx="1350771" cy="422125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p_id</a:t>
                </a:r>
              </a:p>
            </p:txBody>
          </p:sp>
          <p:sp>
            <p:nvSpPr>
              <p:cNvPr id="147" name="Flowchart: Process 146">
                <a:extLst>
                  <a:ext uri="{FF2B5EF4-FFF2-40B4-BE49-F238E27FC236}">
                    <a16:creationId xmlns:a16="http://schemas.microsoft.com/office/drawing/2014/main" id="{68DA0003-5B30-4E8D-8352-EC220CF30510}"/>
                  </a:ext>
                </a:extLst>
              </p:cNvPr>
              <p:cNvSpPr/>
              <p:nvPr/>
            </p:nvSpPr>
            <p:spPr>
              <a:xfrm>
                <a:off x="424399" y="3896489"/>
                <a:ext cx="1350771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PUBLICATIONING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300E122-0141-3384-9C90-B9BCAF3DBC20}"/>
              </a:ext>
            </a:extLst>
          </p:cNvPr>
          <p:cNvGrpSpPr/>
          <p:nvPr/>
        </p:nvGrpSpPr>
        <p:grpSpPr>
          <a:xfrm>
            <a:off x="7658568" y="130716"/>
            <a:ext cx="1350771" cy="1466927"/>
            <a:chOff x="424399" y="928126"/>
            <a:chExt cx="1350771" cy="1466927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E57919C-82BB-B65E-146D-6931D1707C6F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59" name="Flowchart: Process 158">
                <a:extLst>
                  <a:ext uri="{FF2B5EF4-FFF2-40B4-BE49-F238E27FC236}">
                    <a16:creationId xmlns:a16="http://schemas.microsoft.com/office/drawing/2014/main" id="{A2C052EC-CDE0-FBC9-DB29-E77430685122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section_id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section_name</a:t>
                </a:r>
              </a:p>
            </p:txBody>
          </p:sp>
          <p:sp>
            <p:nvSpPr>
              <p:cNvPr id="160" name="Flowchart: Process 159">
                <a:extLst>
                  <a:ext uri="{FF2B5EF4-FFF2-40B4-BE49-F238E27FC236}">
                    <a16:creationId xmlns:a16="http://schemas.microsoft.com/office/drawing/2014/main" id="{5339CADF-B3EB-6BC0-D346-C795F9B8F85F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SECTIONS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0E2651A-9555-6DA9-6CD0-2C91A15AAC20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61" name="Flowchart: Process 160">
                <a:extLst>
                  <a:ext uri="{FF2B5EF4-FFF2-40B4-BE49-F238E27FC236}">
                    <a16:creationId xmlns:a16="http://schemas.microsoft.com/office/drawing/2014/main" id="{99336029-2A4A-46C8-B472-0637AA7C3B21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s_id</a:t>
                </a:r>
              </a:p>
            </p:txBody>
          </p:sp>
          <p:sp>
            <p:nvSpPr>
              <p:cNvPr id="162" name="Flowchart: Process 161">
                <a:extLst>
                  <a:ext uri="{FF2B5EF4-FFF2-40B4-BE49-F238E27FC236}">
                    <a16:creationId xmlns:a16="http://schemas.microsoft.com/office/drawing/2014/main" id="{A9E500C3-1CE8-7B46-1B62-2C37FFF0A7A1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SECTIONING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E1F2263-F6DB-841A-6C55-5D2000218E4C}"/>
              </a:ext>
            </a:extLst>
          </p:cNvPr>
          <p:cNvGrpSpPr/>
          <p:nvPr/>
        </p:nvGrpSpPr>
        <p:grpSpPr>
          <a:xfrm>
            <a:off x="7661610" y="3676555"/>
            <a:ext cx="1350771" cy="1466927"/>
            <a:chOff x="424399" y="928126"/>
            <a:chExt cx="1350771" cy="1466927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CBC6B59-683E-501A-1C84-378740903F7C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85" name="Flowchart: Process 184">
                <a:extLst>
                  <a:ext uri="{FF2B5EF4-FFF2-40B4-BE49-F238E27FC236}">
                    <a16:creationId xmlns:a16="http://schemas.microsoft.com/office/drawing/2014/main" id="{87F6104B-4650-C2DB-E58D-A9009722FA18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tag_id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tag_name</a:t>
                </a:r>
              </a:p>
            </p:txBody>
          </p:sp>
          <p:sp>
            <p:nvSpPr>
              <p:cNvPr id="186" name="Flowchart: Process 185">
                <a:extLst>
                  <a:ext uri="{FF2B5EF4-FFF2-40B4-BE49-F238E27FC236}">
                    <a16:creationId xmlns:a16="http://schemas.microsoft.com/office/drawing/2014/main" id="{31E6A65A-4537-63F2-8A18-F671ECC3B5AB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TAGS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879C87F-5450-0C66-984D-BA211D1952F8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83" name="Flowchart: Process 182">
                <a:extLst>
                  <a:ext uri="{FF2B5EF4-FFF2-40B4-BE49-F238E27FC236}">
                    <a16:creationId xmlns:a16="http://schemas.microsoft.com/office/drawing/2014/main" id="{1FD18791-A1F9-347B-669C-2029DC9AEEE7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84" name="Flowchart: Process 183">
                <a:extLst>
                  <a:ext uri="{FF2B5EF4-FFF2-40B4-BE49-F238E27FC236}">
                    <a16:creationId xmlns:a16="http://schemas.microsoft.com/office/drawing/2014/main" id="{864D07C8-A470-4864-0977-DB5733BFDF9E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TAGGING</a:t>
                </a: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FB36248-FD7D-D90A-7346-59EA938D1D6B}"/>
              </a:ext>
            </a:extLst>
          </p:cNvPr>
          <p:cNvGrpSpPr/>
          <p:nvPr/>
        </p:nvGrpSpPr>
        <p:grpSpPr>
          <a:xfrm>
            <a:off x="7670012" y="5187330"/>
            <a:ext cx="1350771" cy="1466927"/>
            <a:chOff x="424399" y="928126"/>
            <a:chExt cx="1350771" cy="1466927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DBD8976-F1AB-81E1-E9F4-0A20C9EA7978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94" name="Flowchart: Process 193">
                <a:extLst>
                  <a:ext uri="{FF2B5EF4-FFF2-40B4-BE49-F238E27FC236}">
                    <a16:creationId xmlns:a16="http://schemas.microsoft.com/office/drawing/2014/main" id="{EFC02831-03A7-2E09-5057-768DC0C8F12B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author_id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author_name</a:t>
                </a:r>
              </a:p>
            </p:txBody>
          </p:sp>
          <p:sp>
            <p:nvSpPr>
              <p:cNvPr id="195" name="Flowchart: Process 194">
                <a:extLst>
                  <a:ext uri="{FF2B5EF4-FFF2-40B4-BE49-F238E27FC236}">
                    <a16:creationId xmlns:a16="http://schemas.microsoft.com/office/drawing/2014/main" id="{60A77B3F-9C8B-4A17-28A1-AFF2D7ED05BE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AUTHORS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F0ACF95-562F-D66E-5EC7-22AD6206C631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92" name="Flowchart: Process 191">
                <a:extLst>
                  <a:ext uri="{FF2B5EF4-FFF2-40B4-BE49-F238E27FC236}">
                    <a16:creationId xmlns:a16="http://schemas.microsoft.com/office/drawing/2014/main" id="{905E9AA6-84B1-D155-C394-A58E209C4B7F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93" name="Flowchart: Process 192">
                <a:extLst>
                  <a:ext uri="{FF2B5EF4-FFF2-40B4-BE49-F238E27FC236}">
                    <a16:creationId xmlns:a16="http://schemas.microsoft.com/office/drawing/2014/main" id="{6410381E-60E2-1D02-906B-891AB52BD279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AUTHORING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889D0F2-800D-EEE9-2998-ADD1959F4558}"/>
              </a:ext>
            </a:extLst>
          </p:cNvPr>
          <p:cNvGrpSpPr/>
          <p:nvPr/>
        </p:nvGrpSpPr>
        <p:grpSpPr>
          <a:xfrm flipH="1">
            <a:off x="7367220" y="1227092"/>
            <a:ext cx="291931" cy="144016"/>
            <a:chOff x="1975813" y="1344510"/>
            <a:chExt cx="291931" cy="144016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93D6680-E26C-383F-69DD-118C19D34A1B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913EFD6-C5CF-8B95-1610-6A525F9779CB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EC41B6C-63F1-A734-6713-4DAF39DE2D71}"/>
              </a:ext>
            </a:extLst>
          </p:cNvPr>
          <p:cNvGrpSpPr/>
          <p:nvPr/>
        </p:nvGrpSpPr>
        <p:grpSpPr>
          <a:xfrm flipH="1">
            <a:off x="7368606" y="3219856"/>
            <a:ext cx="291931" cy="144016"/>
            <a:chOff x="1975813" y="1344510"/>
            <a:chExt cx="291931" cy="144016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B8DDB8C-299A-EA37-DB60-EA5EA110ADA5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757590-ED09-69C7-B243-E8AA3BA59931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37DEC8-2172-AE18-BAEC-644F19B52265}"/>
              </a:ext>
            </a:extLst>
          </p:cNvPr>
          <p:cNvGrpSpPr/>
          <p:nvPr/>
        </p:nvGrpSpPr>
        <p:grpSpPr>
          <a:xfrm flipH="1">
            <a:off x="7366637" y="4784818"/>
            <a:ext cx="291931" cy="144016"/>
            <a:chOff x="1975813" y="1344510"/>
            <a:chExt cx="291931" cy="144016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5D92A9-C566-09E1-15D9-1995DA6740B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A8A4ABD-843D-781E-64FC-B5CACB6CE54F}"/>
                </a:ext>
              </a:extLst>
            </p:cNvPr>
            <p:cNvCxnSpPr>
              <a:cxnSpLocks/>
              <a:endCxn id="20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805FF89-603B-3A7C-BE6C-7C5871541EC7}"/>
              </a:ext>
            </a:extLst>
          </p:cNvPr>
          <p:cNvGrpSpPr/>
          <p:nvPr/>
        </p:nvGrpSpPr>
        <p:grpSpPr>
          <a:xfrm flipH="1">
            <a:off x="7378081" y="6281204"/>
            <a:ext cx="291931" cy="144016"/>
            <a:chOff x="1980727" y="6543926"/>
            <a:chExt cx="291931" cy="144016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54A6EA6-6590-4D40-97F2-2AB3681C19D1}"/>
                </a:ext>
              </a:extLst>
            </p:cNvPr>
            <p:cNvSpPr/>
            <p:nvPr/>
          </p:nvSpPr>
          <p:spPr>
            <a:xfrm rot="5400000">
              <a:off x="1980727" y="654392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9709D-B925-89AE-0E1A-D2685A2DFD70}"/>
                </a:ext>
              </a:extLst>
            </p:cNvPr>
            <p:cNvCxnSpPr>
              <a:cxnSpLocks/>
              <a:endCxn id="208" idx="0"/>
            </p:cNvCxnSpPr>
            <p:nvPr/>
          </p:nvCxnSpPr>
          <p:spPr>
            <a:xfrm flipH="1">
              <a:off x="2124743" y="6615934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FC3D508-AA29-9EEE-EE87-A6D9C35F11BC}"/>
              </a:ext>
            </a:extLst>
          </p:cNvPr>
          <p:cNvCxnSpPr>
            <a:cxnSpLocks/>
          </p:cNvCxnSpPr>
          <p:nvPr/>
        </p:nvCxnSpPr>
        <p:spPr>
          <a:xfrm flipH="1" flipV="1">
            <a:off x="7367220" y="1288525"/>
            <a:ext cx="17369" cy="50646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6A81E93-1133-6F77-756C-8EBC19CE3D9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49983" y="6181533"/>
            <a:ext cx="4470" cy="17167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F6A4A18-4676-BEBF-3EA7-BC3B83C83218}"/>
              </a:ext>
            </a:extLst>
          </p:cNvPr>
          <p:cNvGrpSpPr/>
          <p:nvPr/>
        </p:nvGrpSpPr>
        <p:grpSpPr>
          <a:xfrm rot="16200000">
            <a:off x="7629302" y="5860066"/>
            <a:ext cx="291931" cy="144016"/>
            <a:chOff x="1975813" y="1344510"/>
            <a:chExt cx="291931" cy="144016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E5800AA-8CA3-625C-7323-F1B65575B56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B1DBA69-AC24-5D28-6E76-FAEE5D901453}"/>
                </a:ext>
              </a:extLst>
            </p:cNvPr>
            <p:cNvCxnSpPr>
              <a:cxnSpLocks/>
              <a:endCxn id="22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14D3FB-C3E8-183D-9A18-5CF504A20292}"/>
              </a:ext>
            </a:extLst>
          </p:cNvPr>
          <p:cNvGrpSpPr/>
          <p:nvPr/>
        </p:nvGrpSpPr>
        <p:grpSpPr>
          <a:xfrm rot="16200000">
            <a:off x="7629301" y="4345010"/>
            <a:ext cx="291931" cy="144016"/>
            <a:chOff x="1975813" y="1344510"/>
            <a:chExt cx="291931" cy="144016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5635C54-5885-54EB-BCC2-DA5EE6076BFD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58BDE1E-CE73-2321-7C77-BFA6F8C1E9CE}"/>
                </a:ext>
              </a:extLst>
            </p:cNvPr>
            <p:cNvCxnSpPr>
              <a:cxnSpLocks/>
              <a:endCxn id="22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9F1298C-B43B-7568-DD5D-594A19C60BF7}"/>
              </a:ext>
            </a:extLst>
          </p:cNvPr>
          <p:cNvGrpSpPr/>
          <p:nvPr/>
        </p:nvGrpSpPr>
        <p:grpSpPr>
          <a:xfrm rot="16200000">
            <a:off x="7629301" y="2805832"/>
            <a:ext cx="291931" cy="144016"/>
            <a:chOff x="1975813" y="1344510"/>
            <a:chExt cx="291931" cy="144016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02F6213-4CB6-B965-05C3-C91D9AF23BBC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36D7125-3871-18D1-A405-FBC3F8CDAA08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B6097BB-5E44-0038-2014-B1D6B9B76E0F}"/>
              </a:ext>
            </a:extLst>
          </p:cNvPr>
          <p:cNvGrpSpPr/>
          <p:nvPr/>
        </p:nvGrpSpPr>
        <p:grpSpPr>
          <a:xfrm rot="16200000">
            <a:off x="7629301" y="814133"/>
            <a:ext cx="291931" cy="144016"/>
            <a:chOff x="1975813" y="1344510"/>
            <a:chExt cx="291931" cy="144016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8A4FE0-8E2A-11D8-305D-01DEDBA9068A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F3E4F2-DB23-745B-F443-E779DAE0E651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BB18FF-2FEE-343F-104B-C4359595E683}"/>
              </a:ext>
            </a:extLst>
          </p:cNvPr>
          <p:cNvGrpSpPr/>
          <p:nvPr/>
        </p:nvGrpSpPr>
        <p:grpSpPr>
          <a:xfrm>
            <a:off x="2226548" y="1709238"/>
            <a:ext cx="1333233" cy="1035718"/>
            <a:chOff x="2222976" y="1082376"/>
            <a:chExt cx="1333233" cy="10357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6E2765-3FC3-4F93-266D-02B05AFBC470}"/>
                </a:ext>
              </a:extLst>
            </p:cNvPr>
            <p:cNvGrpSpPr/>
            <p:nvPr/>
          </p:nvGrpSpPr>
          <p:grpSpPr>
            <a:xfrm>
              <a:off x="2302506" y="1082376"/>
              <a:ext cx="1253703" cy="1035718"/>
              <a:chOff x="5000005" y="2996952"/>
              <a:chExt cx="1253703" cy="1035718"/>
            </a:xfrm>
          </p:grpSpPr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77E946C9-099F-BF6E-F95A-95D69D606AAC}"/>
                  </a:ext>
                </a:extLst>
              </p:cNvPr>
              <p:cNvSpPr/>
              <p:nvPr/>
            </p:nvSpPr>
            <p:spPr>
              <a:xfrm>
                <a:off x="5000005" y="3284984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i_id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original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62EF8AA2-46EA-41AB-E9DE-202821A4D7AA}"/>
                  </a:ext>
                </a:extLst>
              </p:cNvPr>
              <p:cNvSpPr/>
              <p:nvPr/>
            </p:nvSpPr>
            <p:spPr>
              <a:xfrm>
                <a:off x="5000005" y="2996952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INSTANCE_UGAZ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E041746-9C5F-80A6-1788-D7D6BFD6FBC8}"/>
                </a:ext>
              </a:extLst>
            </p:cNvPr>
            <p:cNvSpPr txBox="1"/>
            <p:nvPr/>
          </p:nvSpPr>
          <p:spPr>
            <a:xfrm>
              <a:off x="2222976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4771A36-66F1-2BF5-9E53-C6650E99E812}"/>
                </a:ext>
              </a:extLst>
            </p:cNvPr>
            <p:cNvSpPr txBox="1"/>
            <p:nvPr/>
          </p:nvSpPr>
          <p:spPr>
            <a:xfrm>
              <a:off x="2228187" y="163832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38" name="Graphic 237" descr="Checkbox Checked outline">
              <a:extLst>
                <a:ext uri="{FF2B5EF4-FFF2-40B4-BE49-F238E27FC236}">
                  <a16:creationId xmlns:a16="http://schemas.microsoft.com/office/drawing/2014/main" id="{5594F87A-CC10-D056-F521-F71969E7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9370" y="1865793"/>
              <a:ext cx="223239" cy="223239"/>
            </a:xfrm>
            <a:prstGeom prst="rect">
              <a:avLst/>
            </a:prstGeom>
          </p:spPr>
        </p:pic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22F036A0-FF28-FCB0-3F8A-8FF51C1E4370}"/>
              </a:ext>
            </a:extLst>
          </p:cNvPr>
          <p:cNvSpPr txBox="1"/>
          <p:nvPr/>
        </p:nvSpPr>
        <p:spPr>
          <a:xfrm>
            <a:off x="468427" y="1634961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84C3C35-DFD8-4400-E26D-212925347322}"/>
              </a:ext>
            </a:extLst>
          </p:cNvPr>
          <p:cNvSpPr txBox="1"/>
          <p:nvPr/>
        </p:nvSpPr>
        <p:spPr>
          <a:xfrm>
            <a:off x="476513" y="185794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36CBAE5-4FF3-3112-D5F1-C923BF7AA157}"/>
              </a:ext>
            </a:extLst>
          </p:cNvPr>
          <p:cNvSpPr txBox="1"/>
          <p:nvPr/>
        </p:nvSpPr>
        <p:spPr>
          <a:xfrm>
            <a:off x="474055" y="209095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CDC3C94-7265-B30C-68FA-862185BD214A}"/>
              </a:ext>
            </a:extLst>
          </p:cNvPr>
          <p:cNvSpPr txBox="1"/>
          <p:nvPr/>
        </p:nvSpPr>
        <p:spPr>
          <a:xfrm>
            <a:off x="475284" y="229157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46" name="Graphic 245" descr="Clock with solid fill">
            <a:extLst>
              <a:ext uri="{FF2B5EF4-FFF2-40B4-BE49-F238E27FC236}">
                <a16:creationId xmlns:a16="http://schemas.microsoft.com/office/drawing/2014/main" id="{8FD27749-4FD2-B520-E2CF-4739A8771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4" y="2513580"/>
            <a:ext cx="183375" cy="183375"/>
          </a:xfrm>
          <a:prstGeom prst="rect">
            <a:avLst/>
          </a:prstGeom>
        </p:spPr>
      </p:pic>
      <p:pic>
        <p:nvPicPr>
          <p:cNvPr id="247" name="Graphic 246" descr="Clock with solid fill">
            <a:extLst>
              <a:ext uri="{FF2B5EF4-FFF2-40B4-BE49-F238E27FC236}">
                <a16:creationId xmlns:a16="http://schemas.microsoft.com/office/drawing/2014/main" id="{A859BB55-EB82-C28A-D49C-DC42942C0E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73" y="2743087"/>
            <a:ext cx="183375" cy="183375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C2C98149-F6CB-8DDA-4D37-CCC3974747D5}"/>
              </a:ext>
            </a:extLst>
          </p:cNvPr>
          <p:cNvSpPr txBox="1"/>
          <p:nvPr/>
        </p:nvSpPr>
        <p:spPr>
          <a:xfrm>
            <a:off x="471706" y="1442417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DFD3F9-85CB-585A-5741-050145596876}"/>
              </a:ext>
            </a:extLst>
          </p:cNvPr>
          <p:cNvGrpSpPr/>
          <p:nvPr/>
        </p:nvGrpSpPr>
        <p:grpSpPr>
          <a:xfrm>
            <a:off x="5832919" y="129455"/>
            <a:ext cx="1290060" cy="1035719"/>
            <a:chOff x="5832919" y="1082376"/>
            <a:chExt cx="1290060" cy="10357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25DA3F-5390-A9C0-2CC1-FE3D713F33C5}"/>
                </a:ext>
              </a:extLst>
            </p:cNvPr>
            <p:cNvGrpSpPr/>
            <p:nvPr/>
          </p:nvGrpSpPr>
          <p:grpSpPr>
            <a:xfrm>
              <a:off x="5869276" y="1082376"/>
              <a:ext cx="1253703" cy="1035719"/>
              <a:chOff x="6130929" y="1196753"/>
              <a:chExt cx="1253703" cy="1035719"/>
            </a:xfrm>
          </p:grpSpPr>
          <p:sp>
            <p:nvSpPr>
              <p:cNvPr id="32" name="Flowchart: Process 31">
                <a:extLst>
                  <a:ext uri="{FF2B5EF4-FFF2-40B4-BE49-F238E27FC236}">
                    <a16:creationId xmlns:a16="http://schemas.microsoft.com/office/drawing/2014/main" id="{D9347241-6FC5-B9B9-20EB-06D1DB11630F}"/>
                  </a:ext>
                </a:extLst>
              </p:cNvPr>
              <p:cNvSpPr/>
              <p:nvPr/>
            </p:nvSpPr>
            <p:spPr>
              <a:xfrm>
                <a:off x="6130929" y="1484786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e_id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relation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8794AA18-3C58-F53C-9D96-29AB01C05E65}"/>
                  </a:ext>
                </a:extLst>
              </p:cNvPr>
              <p:cNvSpPr/>
              <p:nvPr/>
            </p:nvSpPr>
            <p:spPr>
              <a:xfrm>
                <a:off x="6130929" y="1196753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SPATIAL_ASSOC</a:t>
                </a:r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31AD8C9-BD87-DB4E-33E7-3868FF2ACE6E}"/>
                </a:ext>
              </a:extLst>
            </p:cNvPr>
            <p:cNvSpPr txBox="1"/>
            <p:nvPr/>
          </p:nvSpPr>
          <p:spPr>
            <a:xfrm>
              <a:off x="5832919" y="1851804"/>
              <a:ext cx="37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ABC</a:t>
              </a:r>
              <a:endParaRPr lang="en-US" sz="900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1025E91-0FAF-2AAC-2C1C-7C6940B057C8}"/>
                </a:ext>
              </a:extLst>
            </p:cNvPr>
            <p:cNvSpPr txBox="1"/>
            <p:nvPr/>
          </p:nvSpPr>
          <p:spPr>
            <a:xfrm>
              <a:off x="5832919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A2FC61B-813D-1B89-49E7-F9D31DFFCF5B}"/>
                </a:ext>
              </a:extLst>
            </p:cNvPr>
            <p:cNvSpPr txBox="1"/>
            <p:nvPr/>
          </p:nvSpPr>
          <p:spPr>
            <a:xfrm>
              <a:off x="5837591" y="1647111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91BF0A-2767-FF2A-F883-990DEACCD520}"/>
              </a:ext>
            </a:extLst>
          </p:cNvPr>
          <p:cNvGrpSpPr/>
          <p:nvPr/>
        </p:nvGrpSpPr>
        <p:grpSpPr>
          <a:xfrm>
            <a:off x="4013958" y="129455"/>
            <a:ext cx="1325636" cy="1660711"/>
            <a:chOff x="4013958" y="1082376"/>
            <a:chExt cx="1325636" cy="166071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4671FB-4321-394D-6E60-E84859095B55}"/>
                </a:ext>
              </a:extLst>
            </p:cNvPr>
            <p:cNvGrpSpPr/>
            <p:nvPr/>
          </p:nvGrpSpPr>
          <p:grpSpPr>
            <a:xfrm>
              <a:off x="4085891" y="1082376"/>
              <a:ext cx="1253703" cy="1660711"/>
              <a:chOff x="4484688" y="1196753"/>
              <a:chExt cx="1253703" cy="1660711"/>
            </a:xfrm>
          </p:grpSpPr>
          <p:sp>
            <p:nvSpPr>
              <p:cNvPr id="24" name="Flowchart: Process 23">
                <a:extLst>
                  <a:ext uri="{FF2B5EF4-FFF2-40B4-BE49-F238E27FC236}">
                    <a16:creationId xmlns:a16="http://schemas.microsoft.com/office/drawing/2014/main" id="{7A487464-EF24-A5F4-3F15-2450E2BCA8F5}"/>
                  </a:ext>
                </a:extLst>
              </p:cNvPr>
              <p:cNvSpPr/>
              <p:nvPr/>
            </p:nvSpPr>
            <p:spPr>
              <a:xfrm>
                <a:off x="4484688" y="1484786"/>
                <a:ext cx="1253703" cy="137267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u_id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p_desc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created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edited</a:t>
                </a:r>
              </a:p>
            </p:txBody>
          </p:sp>
          <p:sp>
            <p:nvSpPr>
              <p:cNvPr id="25" name="Flowchart: Process 24">
                <a:extLst>
                  <a:ext uri="{FF2B5EF4-FFF2-40B4-BE49-F238E27FC236}">
                    <a16:creationId xmlns:a16="http://schemas.microsoft.com/office/drawing/2014/main" id="{6CFF96FE-0108-B4A0-7129-C30B6475FEE1}"/>
                  </a:ext>
                </a:extLst>
              </p:cNvPr>
              <p:cNvSpPr/>
              <p:nvPr/>
            </p:nvSpPr>
            <p:spPr>
              <a:xfrm>
                <a:off x="4484688" y="1196753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UGAZETTEER</a:t>
                </a:r>
              </a:p>
            </p:txBody>
          </p:sp>
        </p:grpSp>
        <p:pic>
          <p:nvPicPr>
            <p:cNvPr id="248" name="Graphic 247" descr="Clock with solid fill">
              <a:extLst>
                <a:ext uri="{FF2B5EF4-FFF2-40B4-BE49-F238E27FC236}">
                  <a16:creationId xmlns:a16="http://schemas.microsoft.com/office/drawing/2014/main" id="{FF52ED2C-09F5-53FB-EAB2-C00FF9CB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3903" y="2513580"/>
              <a:ext cx="183375" cy="183375"/>
            </a:xfrm>
            <a:prstGeom prst="rect">
              <a:avLst/>
            </a:prstGeom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EE938AD-0E9C-D129-60FD-69F449B165A0}"/>
                </a:ext>
              </a:extLst>
            </p:cNvPr>
            <p:cNvSpPr txBox="1"/>
            <p:nvPr/>
          </p:nvSpPr>
          <p:spPr>
            <a:xfrm>
              <a:off x="4023692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55" name="Graphic 254" descr="Clock with solid fill">
              <a:extLst>
                <a:ext uri="{FF2B5EF4-FFF2-40B4-BE49-F238E27FC236}">
                  <a16:creationId xmlns:a16="http://schemas.microsoft.com/office/drawing/2014/main" id="{CA44180E-1DD3-71FE-5F98-87F8CE8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3903" y="2315300"/>
              <a:ext cx="183375" cy="183375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CCF2F9-CAB1-9C83-FA97-BF1265F9C0FB}"/>
                </a:ext>
              </a:extLst>
            </p:cNvPr>
            <p:cNvSpPr txBox="1"/>
            <p:nvPr/>
          </p:nvSpPr>
          <p:spPr>
            <a:xfrm>
              <a:off x="4013958" y="2091112"/>
              <a:ext cx="37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ABC</a:t>
              </a:r>
              <a:endParaRPr lang="en-US" sz="900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7042951A-F429-6158-283B-715EF7FC6F5D}"/>
                </a:ext>
              </a:extLst>
            </p:cNvPr>
            <p:cNvSpPr txBox="1"/>
            <p:nvPr/>
          </p:nvSpPr>
          <p:spPr>
            <a:xfrm>
              <a:off x="4023692" y="186360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64" name="Graphic 263" descr="Earth globe: Africa and Europe with solid fill">
              <a:extLst>
                <a:ext uri="{FF2B5EF4-FFF2-40B4-BE49-F238E27FC236}">
                  <a16:creationId xmlns:a16="http://schemas.microsoft.com/office/drawing/2014/main" id="{3D09283D-7E06-B246-6BE9-CCA646947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09607" y="1670570"/>
              <a:ext cx="191966" cy="191966"/>
            </a:xfrm>
            <a:prstGeom prst="rect">
              <a:avLst/>
            </a:prstGeom>
          </p:spPr>
        </p:pic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738852FD-DDA6-EDA8-C53A-EB2FB519AD0B}"/>
              </a:ext>
            </a:extLst>
          </p:cNvPr>
          <p:cNvSpPr txBox="1"/>
          <p:nvPr/>
        </p:nvSpPr>
        <p:spPr>
          <a:xfrm>
            <a:off x="458744" y="461474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0ADD308-1B9B-D56B-B27E-896F41045CA9}"/>
              </a:ext>
            </a:extLst>
          </p:cNvPr>
          <p:cNvSpPr txBox="1"/>
          <p:nvPr/>
        </p:nvSpPr>
        <p:spPr>
          <a:xfrm>
            <a:off x="466830" y="483773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94F9C4D-63CD-399F-CE0C-BF520B03C5AD}"/>
              </a:ext>
            </a:extLst>
          </p:cNvPr>
          <p:cNvSpPr txBox="1"/>
          <p:nvPr/>
        </p:nvSpPr>
        <p:spPr>
          <a:xfrm>
            <a:off x="464372" y="507073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4536120-EF13-EF41-5AB0-B3112E9214B1}"/>
              </a:ext>
            </a:extLst>
          </p:cNvPr>
          <p:cNvSpPr txBox="1"/>
          <p:nvPr/>
        </p:nvSpPr>
        <p:spPr>
          <a:xfrm>
            <a:off x="465601" y="527135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69" name="Graphic 268" descr="Clock with solid fill">
            <a:extLst>
              <a:ext uri="{FF2B5EF4-FFF2-40B4-BE49-F238E27FC236}">
                <a16:creationId xmlns:a16="http://schemas.microsoft.com/office/drawing/2014/main" id="{2F1F08D0-A043-D346-2A7C-53E2B6B21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3" y="5943554"/>
            <a:ext cx="183375" cy="183375"/>
          </a:xfrm>
          <a:prstGeom prst="rect">
            <a:avLst/>
          </a:prstGeom>
        </p:spPr>
      </p:pic>
      <p:pic>
        <p:nvPicPr>
          <p:cNvPr id="270" name="Graphic 269" descr="Clock with solid fill">
            <a:extLst>
              <a:ext uri="{FF2B5EF4-FFF2-40B4-BE49-F238E27FC236}">
                <a16:creationId xmlns:a16="http://schemas.microsoft.com/office/drawing/2014/main" id="{927F1C8B-4588-A328-C7DB-BD178B604F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90" y="5722871"/>
            <a:ext cx="183375" cy="183375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0FEE65A2-AEFA-AFA1-3078-709169793D59}"/>
              </a:ext>
            </a:extLst>
          </p:cNvPr>
          <p:cNvSpPr txBox="1"/>
          <p:nvPr/>
        </p:nvSpPr>
        <p:spPr>
          <a:xfrm>
            <a:off x="462023" y="442220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9392193-23D0-BFCF-408A-B83A6904DC26}"/>
              </a:ext>
            </a:extLst>
          </p:cNvPr>
          <p:cNvSpPr txBox="1"/>
          <p:nvPr/>
        </p:nvSpPr>
        <p:spPr>
          <a:xfrm>
            <a:off x="477193" y="55008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E5A334D-57C5-9D72-4EC7-14AE0511C1A9}"/>
              </a:ext>
            </a:extLst>
          </p:cNvPr>
          <p:cNvSpPr txBox="1"/>
          <p:nvPr/>
        </p:nvSpPr>
        <p:spPr>
          <a:xfrm>
            <a:off x="5803990" y="465170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6" name="Graphic 275" descr="Clock with solid fill">
            <a:extLst>
              <a:ext uri="{FF2B5EF4-FFF2-40B4-BE49-F238E27FC236}">
                <a16:creationId xmlns:a16="http://schemas.microsoft.com/office/drawing/2014/main" id="{04950272-6030-0F5A-F006-2AD8E388F2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4201" y="5941929"/>
            <a:ext cx="183375" cy="183375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21F6684D-2417-CB6C-B871-6892DE672D41}"/>
              </a:ext>
            </a:extLst>
          </p:cNvPr>
          <p:cNvSpPr txBox="1"/>
          <p:nvPr/>
        </p:nvSpPr>
        <p:spPr>
          <a:xfrm>
            <a:off x="5794256" y="5300403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1AA3935-2D3E-9B57-A9D3-F856F782D558}"/>
              </a:ext>
            </a:extLst>
          </p:cNvPr>
          <p:cNvSpPr txBox="1"/>
          <p:nvPr/>
        </p:nvSpPr>
        <p:spPr>
          <a:xfrm>
            <a:off x="5802164" y="48897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9" name="Graphic 278" descr="Earth globe: Africa and Europe with solid fill">
            <a:extLst>
              <a:ext uri="{FF2B5EF4-FFF2-40B4-BE49-F238E27FC236}">
                <a16:creationId xmlns:a16="http://schemas.microsoft.com/office/drawing/2014/main" id="{6D4F2962-77A2-317D-1EFA-282AD2AFA4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8079" y="5721588"/>
            <a:ext cx="191966" cy="191966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D185CA1A-E5B5-7F2E-4986-C78C5A8D6268}"/>
              </a:ext>
            </a:extLst>
          </p:cNvPr>
          <p:cNvSpPr txBox="1"/>
          <p:nvPr/>
        </p:nvSpPr>
        <p:spPr>
          <a:xfrm>
            <a:off x="5794256" y="510030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472E16C-EAEB-9753-1546-16912F059772}"/>
              </a:ext>
            </a:extLst>
          </p:cNvPr>
          <p:cNvSpPr txBox="1"/>
          <p:nvPr/>
        </p:nvSpPr>
        <p:spPr>
          <a:xfrm>
            <a:off x="5795232" y="548367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83" name="Graphic 282" descr="Clock with solid fill">
            <a:extLst>
              <a:ext uri="{FF2B5EF4-FFF2-40B4-BE49-F238E27FC236}">
                <a16:creationId xmlns:a16="http://schemas.microsoft.com/office/drawing/2014/main" id="{CFCFFF9A-6C47-0FEB-986F-88928E0A3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7667" y="4016970"/>
            <a:ext cx="183375" cy="183375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B9983E23-DB32-ACD9-46D5-A9533D87C9EC}"/>
              </a:ext>
            </a:extLst>
          </p:cNvPr>
          <p:cNvSpPr txBox="1"/>
          <p:nvPr/>
        </p:nvSpPr>
        <p:spPr>
          <a:xfrm>
            <a:off x="2242277" y="378946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85" name="Graphic 284" descr="Clock with solid fill">
            <a:extLst>
              <a:ext uri="{FF2B5EF4-FFF2-40B4-BE49-F238E27FC236}">
                <a16:creationId xmlns:a16="http://schemas.microsoft.com/office/drawing/2014/main" id="{3D9361B6-0BCF-5E79-30B0-9CED5106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412" y="4266177"/>
            <a:ext cx="183375" cy="18337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78CFB55B-ECAF-CFDA-A4A9-64BEE8B577C5}"/>
              </a:ext>
            </a:extLst>
          </p:cNvPr>
          <p:cNvSpPr txBox="1"/>
          <p:nvPr/>
        </p:nvSpPr>
        <p:spPr>
          <a:xfrm>
            <a:off x="2232543" y="443815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521EF5C-2565-0179-3655-767156F128A8}"/>
              </a:ext>
            </a:extLst>
          </p:cNvPr>
          <p:cNvSpPr txBox="1"/>
          <p:nvPr/>
        </p:nvSpPr>
        <p:spPr>
          <a:xfrm>
            <a:off x="2237334" y="509799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2C06FDE-C540-D037-AC38-3FC2E030D23B}"/>
              </a:ext>
            </a:extLst>
          </p:cNvPr>
          <p:cNvSpPr txBox="1"/>
          <p:nvPr/>
        </p:nvSpPr>
        <p:spPr>
          <a:xfrm>
            <a:off x="2229426" y="46588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5FA18FC-EE74-A215-F384-B59BB41D464E}"/>
              </a:ext>
            </a:extLst>
          </p:cNvPr>
          <p:cNvSpPr txBox="1"/>
          <p:nvPr/>
        </p:nvSpPr>
        <p:spPr>
          <a:xfrm>
            <a:off x="2237334" y="488672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7491E5E5-695E-DD64-E1E1-E274A3F52523}"/>
              </a:ext>
            </a:extLst>
          </p:cNvPr>
          <p:cNvSpPr txBox="1"/>
          <p:nvPr/>
        </p:nvSpPr>
        <p:spPr>
          <a:xfrm>
            <a:off x="2237456" y="529732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01C457-6B47-CE25-7F4C-EA4A1DC65E4E}"/>
              </a:ext>
            </a:extLst>
          </p:cNvPr>
          <p:cNvSpPr txBox="1"/>
          <p:nvPr/>
        </p:nvSpPr>
        <p:spPr>
          <a:xfrm>
            <a:off x="2228470" y="552299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0" name="Graphic 299" descr="Clock with solid fill">
            <a:extLst>
              <a:ext uri="{FF2B5EF4-FFF2-40B4-BE49-F238E27FC236}">
                <a16:creationId xmlns:a16="http://schemas.microsoft.com/office/drawing/2014/main" id="{1C7F277D-0725-14F7-E124-B8732FE8C1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5452" y="5763137"/>
            <a:ext cx="183375" cy="183375"/>
          </a:xfrm>
          <a:prstGeom prst="rect">
            <a:avLst/>
          </a:prstGeom>
        </p:spPr>
      </p:pic>
      <p:pic>
        <p:nvPicPr>
          <p:cNvPr id="301" name="Graphic 300" descr="Clock with solid fill">
            <a:extLst>
              <a:ext uri="{FF2B5EF4-FFF2-40B4-BE49-F238E27FC236}">
                <a16:creationId xmlns:a16="http://schemas.microsoft.com/office/drawing/2014/main" id="{B4AF8F21-BD8D-51AE-3C82-C16E6CE07C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093" y="5966420"/>
            <a:ext cx="183375" cy="183375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E8A94BF9-0F12-E420-42A8-6CA3ED018399}"/>
              </a:ext>
            </a:extLst>
          </p:cNvPr>
          <p:cNvSpPr txBox="1"/>
          <p:nvPr/>
        </p:nvSpPr>
        <p:spPr>
          <a:xfrm>
            <a:off x="4014970" y="527808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9203C4E-6155-A8AE-9FEA-B3D7A7937AAB}"/>
              </a:ext>
            </a:extLst>
          </p:cNvPr>
          <p:cNvSpPr txBox="1"/>
          <p:nvPr/>
        </p:nvSpPr>
        <p:spPr>
          <a:xfrm>
            <a:off x="4013958" y="54857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7" name="Graphic 306" descr="Clock with solid fill">
            <a:extLst>
              <a:ext uri="{FF2B5EF4-FFF2-40B4-BE49-F238E27FC236}">
                <a16:creationId xmlns:a16="http://schemas.microsoft.com/office/drawing/2014/main" id="{078B8D29-E82F-1F48-9598-6BD799190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07" y="5947180"/>
            <a:ext cx="183375" cy="183375"/>
          </a:xfrm>
          <a:prstGeom prst="rect">
            <a:avLst/>
          </a:prstGeom>
        </p:spPr>
      </p:pic>
      <p:pic>
        <p:nvPicPr>
          <p:cNvPr id="308" name="Graphic 307" descr="Checkbox Checked outline">
            <a:extLst>
              <a:ext uri="{FF2B5EF4-FFF2-40B4-BE49-F238E27FC236}">
                <a16:creationId xmlns:a16="http://schemas.microsoft.com/office/drawing/2014/main" id="{A7EFD9D4-9212-8B90-E1BE-05A628193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9674" y="5714510"/>
            <a:ext cx="223239" cy="223239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2E6CE1B4-2608-6478-8E5E-2B3DBCA8C501}"/>
              </a:ext>
            </a:extLst>
          </p:cNvPr>
          <p:cNvSpPr txBox="1"/>
          <p:nvPr/>
        </p:nvSpPr>
        <p:spPr>
          <a:xfrm>
            <a:off x="7584480" y="62441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5AA0718-0834-B6C4-FC77-71E4633ED6AD}"/>
              </a:ext>
            </a:extLst>
          </p:cNvPr>
          <p:cNvSpPr txBox="1"/>
          <p:nvPr/>
        </p:nvSpPr>
        <p:spPr>
          <a:xfrm>
            <a:off x="7587759" y="43187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7F65C81-5FB7-2C01-E009-BC4108198BE5}"/>
              </a:ext>
            </a:extLst>
          </p:cNvPr>
          <p:cNvSpPr txBox="1"/>
          <p:nvPr/>
        </p:nvSpPr>
        <p:spPr>
          <a:xfrm>
            <a:off x="7573546" y="138234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C891564-4494-BF12-9AC0-F32155696D70}"/>
              </a:ext>
            </a:extLst>
          </p:cNvPr>
          <p:cNvSpPr txBox="1"/>
          <p:nvPr/>
        </p:nvSpPr>
        <p:spPr>
          <a:xfrm>
            <a:off x="7576825" y="1189796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FE19E19-DC3D-1908-8892-4DE1388E6F47}"/>
              </a:ext>
            </a:extLst>
          </p:cNvPr>
          <p:cNvSpPr txBox="1"/>
          <p:nvPr/>
        </p:nvSpPr>
        <p:spPr>
          <a:xfrm>
            <a:off x="7592576" y="337510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D62E5A5-31B5-E4D8-89DF-8F6FB7EB11E8}"/>
              </a:ext>
            </a:extLst>
          </p:cNvPr>
          <p:cNvSpPr txBox="1"/>
          <p:nvPr/>
        </p:nvSpPr>
        <p:spPr>
          <a:xfrm>
            <a:off x="7595855" y="318256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5AD25CC-FC77-04C0-750F-33701C3E07EC}"/>
              </a:ext>
            </a:extLst>
          </p:cNvPr>
          <p:cNvSpPr txBox="1"/>
          <p:nvPr/>
        </p:nvSpPr>
        <p:spPr>
          <a:xfrm>
            <a:off x="7592576" y="491733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C52D1F4-B6E6-7890-4C07-C91F9FEBD79E}"/>
              </a:ext>
            </a:extLst>
          </p:cNvPr>
          <p:cNvSpPr txBox="1"/>
          <p:nvPr/>
        </p:nvSpPr>
        <p:spPr>
          <a:xfrm>
            <a:off x="7595855" y="472479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AD08C46-50B0-1A9A-A77F-8F39BB475171}"/>
              </a:ext>
            </a:extLst>
          </p:cNvPr>
          <p:cNvSpPr txBox="1"/>
          <p:nvPr/>
        </p:nvSpPr>
        <p:spPr>
          <a:xfrm>
            <a:off x="7603980" y="643190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EE73314-CC01-5400-09A7-7D5CC14E606A}"/>
              </a:ext>
            </a:extLst>
          </p:cNvPr>
          <p:cNvSpPr txBox="1"/>
          <p:nvPr/>
        </p:nvSpPr>
        <p:spPr>
          <a:xfrm>
            <a:off x="7607259" y="623936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AE6EBF3-381B-D6BB-C715-9ABF834C3EE9}"/>
              </a:ext>
            </a:extLst>
          </p:cNvPr>
          <p:cNvSpPr txBox="1"/>
          <p:nvPr/>
        </p:nvSpPr>
        <p:spPr>
          <a:xfrm>
            <a:off x="7588619" y="417518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B6555BC-CC82-246D-E9DD-512273944A6B}"/>
              </a:ext>
            </a:extLst>
          </p:cNvPr>
          <p:cNvSpPr txBox="1"/>
          <p:nvPr/>
        </p:nvSpPr>
        <p:spPr>
          <a:xfrm>
            <a:off x="7591898" y="398264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C0F135B-D039-087D-1B41-B1C4E7ACEA05}"/>
              </a:ext>
            </a:extLst>
          </p:cNvPr>
          <p:cNvSpPr txBox="1"/>
          <p:nvPr/>
        </p:nvSpPr>
        <p:spPr>
          <a:xfrm>
            <a:off x="7589820" y="570976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CC9676-4331-AD84-8719-690D3C0AB99E}"/>
              </a:ext>
            </a:extLst>
          </p:cNvPr>
          <p:cNvSpPr txBox="1"/>
          <p:nvPr/>
        </p:nvSpPr>
        <p:spPr>
          <a:xfrm>
            <a:off x="7593099" y="551722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2E564FC-D910-64F6-9A75-C15CCC162F75}"/>
              </a:ext>
            </a:extLst>
          </p:cNvPr>
          <p:cNvSpPr txBox="1"/>
          <p:nvPr/>
        </p:nvSpPr>
        <p:spPr>
          <a:xfrm>
            <a:off x="7580039" y="22146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A8F2AC4-C792-F51F-A907-747B0915EAE5}"/>
              </a:ext>
            </a:extLst>
          </p:cNvPr>
          <p:cNvSpPr txBox="1"/>
          <p:nvPr/>
        </p:nvSpPr>
        <p:spPr>
          <a:xfrm>
            <a:off x="7583318" y="202213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20E9C06B-C60E-14C3-6E9F-8E072D618994}"/>
              </a:ext>
            </a:extLst>
          </p:cNvPr>
          <p:cNvSpPr txBox="1"/>
          <p:nvPr/>
        </p:nvSpPr>
        <p:spPr>
          <a:xfrm>
            <a:off x="7575127" y="25938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C12079B-C03F-2B94-A4FA-B528F90AD65F}"/>
              </a:ext>
            </a:extLst>
          </p:cNvPr>
          <p:cNvSpPr txBox="1"/>
          <p:nvPr/>
        </p:nvSpPr>
        <p:spPr>
          <a:xfrm>
            <a:off x="7578406" y="240126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5C6964-8925-6329-CC2F-CC71AEC671DB}"/>
              </a:ext>
            </a:extLst>
          </p:cNvPr>
          <p:cNvCxnSpPr>
            <a:cxnSpLocks/>
          </p:cNvCxnSpPr>
          <p:nvPr/>
        </p:nvCxnSpPr>
        <p:spPr>
          <a:xfrm>
            <a:off x="1154453" y="6349346"/>
            <a:ext cx="6230136" cy="3865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EFF93A-BDF6-18A7-2E5E-B54AD45F8CD4}"/>
              </a:ext>
            </a:extLst>
          </p:cNvPr>
          <p:cNvGrpSpPr/>
          <p:nvPr/>
        </p:nvGrpSpPr>
        <p:grpSpPr>
          <a:xfrm>
            <a:off x="529539" y="140812"/>
            <a:ext cx="1257081" cy="713255"/>
            <a:chOff x="519753" y="133378"/>
            <a:chExt cx="1257081" cy="713255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BED1EA7-A5E4-7EFC-5C1F-9F2FDDDA4BD7}"/>
                </a:ext>
              </a:extLst>
            </p:cNvPr>
            <p:cNvSpPr/>
            <p:nvPr/>
          </p:nvSpPr>
          <p:spPr>
            <a:xfrm>
              <a:off x="519753" y="421410"/>
              <a:ext cx="1253703" cy="42522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1:N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956E03BF-D5D5-2F7A-2094-728429C39F5F}"/>
                </a:ext>
              </a:extLst>
            </p:cNvPr>
            <p:cNvSpPr/>
            <p:nvPr/>
          </p:nvSpPr>
          <p:spPr>
            <a:xfrm>
              <a:off x="519753" y="133378"/>
              <a:ext cx="1257081" cy="28803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LEGEND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45F73B-C892-D72C-03A8-EC924A24656F}"/>
                </a:ext>
              </a:extLst>
            </p:cNvPr>
            <p:cNvGrpSpPr/>
            <p:nvPr/>
          </p:nvGrpSpPr>
          <p:grpSpPr>
            <a:xfrm rot="10800000">
              <a:off x="649528" y="586162"/>
              <a:ext cx="515147" cy="144016"/>
              <a:chOff x="3983451" y="3416084"/>
              <a:chExt cx="515147" cy="14401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4598BF2-4D50-7DF7-878B-A3E5CDFEC35E}"/>
                  </a:ext>
                </a:extLst>
              </p:cNvPr>
              <p:cNvSpPr/>
              <p:nvPr/>
            </p:nvSpPr>
            <p:spPr>
              <a:xfrm rot="5400000">
                <a:off x="3983451" y="3416084"/>
                <a:ext cx="144016" cy="144016"/>
              </a:xfrm>
              <a:prstGeom prst="ellipse">
                <a:avLst/>
              </a:prstGeom>
              <a:solidFill>
                <a:srgbClr val="5C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5B52105-DCEF-852F-6B10-533BD71D9BFE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rot="10800000">
                <a:off x="4127467" y="3488092"/>
                <a:ext cx="371131" cy="0"/>
              </a:xfrm>
              <a:prstGeom prst="line">
                <a:avLst/>
              </a:prstGeom>
              <a:ln w="19050">
                <a:solidFill>
                  <a:srgbClr val="5C676D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73CCC6-21F4-376A-7301-B6ED1C0AAD4C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 flipH="1">
            <a:off x="1145972" y="2980006"/>
            <a:ext cx="8482" cy="956049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522E7019-9C86-0674-AC9A-BBEC1C6301AD}"/>
              </a:ext>
            </a:extLst>
          </p:cNvPr>
          <p:cNvSpPr/>
          <p:nvPr/>
        </p:nvSpPr>
        <p:spPr>
          <a:xfrm rot="16200000">
            <a:off x="2857350" y="2753702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4212C4-5A77-3945-84DB-02ED5B2ECC42}"/>
              </a:ext>
            </a:extLst>
          </p:cNvPr>
          <p:cNvCxnSpPr>
            <a:cxnSpLocks/>
            <a:stCxn id="21" idx="0"/>
            <a:endCxn id="102" idx="2"/>
          </p:cNvCxnSpPr>
          <p:nvPr/>
        </p:nvCxnSpPr>
        <p:spPr>
          <a:xfrm flipH="1" flipV="1">
            <a:off x="2929358" y="2897718"/>
            <a:ext cx="1" cy="547511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45750-FB40-C029-C959-F98DB7BB18DA}"/>
              </a:ext>
            </a:extLst>
          </p:cNvPr>
          <p:cNvGrpSpPr/>
          <p:nvPr/>
        </p:nvGrpSpPr>
        <p:grpSpPr>
          <a:xfrm>
            <a:off x="9449280" y="2206370"/>
            <a:ext cx="1333233" cy="1035718"/>
            <a:chOff x="2222976" y="1082376"/>
            <a:chExt cx="1333233" cy="10357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4D0AC1-0D7D-AEE3-A672-FB13FE03691B}"/>
                </a:ext>
              </a:extLst>
            </p:cNvPr>
            <p:cNvGrpSpPr/>
            <p:nvPr/>
          </p:nvGrpSpPr>
          <p:grpSpPr>
            <a:xfrm>
              <a:off x="2302506" y="1082376"/>
              <a:ext cx="1253703" cy="1035718"/>
              <a:chOff x="5000005" y="2996952"/>
              <a:chExt cx="1253703" cy="1035718"/>
            </a:xfrm>
          </p:grpSpPr>
          <p:sp>
            <p:nvSpPr>
              <p:cNvPr id="27" name="Flowchart: Process 26">
                <a:extLst>
                  <a:ext uri="{FF2B5EF4-FFF2-40B4-BE49-F238E27FC236}">
                    <a16:creationId xmlns:a16="http://schemas.microsoft.com/office/drawing/2014/main" id="{1B277A96-A833-59FC-077E-47905EF9E405}"/>
                  </a:ext>
                </a:extLst>
              </p:cNvPr>
              <p:cNvSpPr/>
              <p:nvPr/>
            </p:nvSpPr>
            <p:spPr>
              <a:xfrm>
                <a:off x="5000005" y="3284984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i_id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original</a:t>
                </a:r>
              </a:p>
            </p:txBody>
          </p:sp>
          <p:sp>
            <p:nvSpPr>
              <p:cNvPr id="30" name="Flowchart: Process 29">
                <a:extLst>
                  <a:ext uri="{FF2B5EF4-FFF2-40B4-BE49-F238E27FC236}">
                    <a16:creationId xmlns:a16="http://schemas.microsoft.com/office/drawing/2014/main" id="{2FE04F65-E120-EB87-B6C8-860CFD8B0D0D}"/>
                  </a:ext>
                </a:extLst>
              </p:cNvPr>
              <p:cNvSpPr/>
              <p:nvPr/>
            </p:nvSpPr>
            <p:spPr>
              <a:xfrm>
                <a:off x="5000005" y="2996952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INSTANCE_UGAZ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92A982-5CCC-832B-C405-7BAFC2EF452E}"/>
                </a:ext>
              </a:extLst>
            </p:cNvPr>
            <p:cNvSpPr txBox="1"/>
            <p:nvPr/>
          </p:nvSpPr>
          <p:spPr>
            <a:xfrm>
              <a:off x="2222976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279E7-D475-2F9A-244F-6CF6ED31A8F0}"/>
                </a:ext>
              </a:extLst>
            </p:cNvPr>
            <p:cNvSpPr txBox="1"/>
            <p:nvPr/>
          </p:nvSpPr>
          <p:spPr>
            <a:xfrm>
              <a:off x="2228187" y="163832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3" name="Graphic 22" descr="Checkbox Checked outline">
              <a:extLst>
                <a:ext uri="{FF2B5EF4-FFF2-40B4-BE49-F238E27FC236}">
                  <a16:creationId xmlns:a16="http://schemas.microsoft.com/office/drawing/2014/main" id="{A4295421-CE24-C0F6-433A-F2E2734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9370" y="1865793"/>
              <a:ext cx="223239" cy="223239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C444857-53FA-75FC-9D31-B8D18964A5A1}"/>
              </a:ext>
            </a:extLst>
          </p:cNvPr>
          <p:cNvGrpSpPr/>
          <p:nvPr/>
        </p:nvGrpSpPr>
        <p:grpSpPr>
          <a:xfrm>
            <a:off x="4004826" y="3734895"/>
            <a:ext cx="1333233" cy="853887"/>
            <a:chOff x="3997789" y="3815100"/>
            <a:chExt cx="1333233" cy="853887"/>
          </a:xfrm>
        </p:grpSpPr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1511B89E-305F-759A-F8D2-EF0D6A5AD91C}"/>
                </a:ext>
              </a:extLst>
            </p:cNvPr>
            <p:cNvSpPr/>
            <p:nvPr/>
          </p:nvSpPr>
          <p:spPr>
            <a:xfrm>
              <a:off x="4077319" y="4103132"/>
              <a:ext cx="1253703" cy="565855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i_id</a:t>
              </a:r>
            </a:p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n_id</a:t>
              </a:r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291D05F4-2EB2-8952-2802-5A2352A10FB2}"/>
                </a:ext>
              </a:extLst>
            </p:cNvPr>
            <p:cNvSpPr/>
            <p:nvPr/>
          </p:nvSpPr>
          <p:spPr>
            <a:xfrm>
              <a:off x="4077319" y="3815100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INSTANCE_NGAZ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B88836-2300-4F05-4F6A-690026606866}"/>
                </a:ext>
              </a:extLst>
            </p:cNvPr>
            <p:cNvSpPr txBox="1"/>
            <p:nvPr/>
          </p:nvSpPr>
          <p:spPr>
            <a:xfrm>
              <a:off x="3997789" y="4175141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527B1F2-B129-B056-4892-ADF27BBDE053}"/>
                </a:ext>
              </a:extLst>
            </p:cNvPr>
            <p:cNvSpPr txBox="1"/>
            <p:nvPr/>
          </p:nvSpPr>
          <p:spPr>
            <a:xfrm>
              <a:off x="4003000" y="4371046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4BAADDF-F8A6-BE34-53FE-FDFF65128DEE}"/>
              </a:ext>
            </a:extLst>
          </p:cNvPr>
          <p:cNvGrpSpPr/>
          <p:nvPr/>
        </p:nvGrpSpPr>
        <p:grpSpPr>
          <a:xfrm>
            <a:off x="3992259" y="2140765"/>
            <a:ext cx="1341805" cy="1287284"/>
            <a:chOff x="3997789" y="2025341"/>
            <a:chExt cx="1341805" cy="128728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E2AA69-2ED3-FB03-67AA-43CF2D972E70}"/>
                </a:ext>
              </a:extLst>
            </p:cNvPr>
            <p:cNvGrpSpPr/>
            <p:nvPr/>
          </p:nvGrpSpPr>
          <p:grpSpPr>
            <a:xfrm>
              <a:off x="3997789" y="2025341"/>
              <a:ext cx="1341805" cy="1287284"/>
              <a:chOff x="3997789" y="2025341"/>
              <a:chExt cx="1341805" cy="1287284"/>
            </a:xfrm>
          </p:grpSpPr>
          <p:sp>
            <p:nvSpPr>
              <p:cNvPr id="74" name="Flowchart: Process 73">
                <a:extLst>
                  <a:ext uri="{FF2B5EF4-FFF2-40B4-BE49-F238E27FC236}">
                    <a16:creationId xmlns:a16="http://schemas.microsoft.com/office/drawing/2014/main" id="{9503EAA0-693E-3A0B-3C06-E634DD615B47}"/>
                  </a:ext>
                </a:extLst>
              </p:cNvPr>
              <p:cNvSpPr/>
              <p:nvPr/>
            </p:nvSpPr>
            <p:spPr>
              <a:xfrm>
                <a:off x="4085891" y="2313374"/>
                <a:ext cx="1253703" cy="999251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n_id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name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osm_id</a:t>
                </a:r>
              </a:p>
            </p:txBody>
          </p:sp>
          <p:sp>
            <p:nvSpPr>
              <p:cNvPr id="75" name="Flowchart: Process 74">
                <a:extLst>
                  <a:ext uri="{FF2B5EF4-FFF2-40B4-BE49-F238E27FC236}">
                    <a16:creationId xmlns:a16="http://schemas.microsoft.com/office/drawing/2014/main" id="{5CD86C5C-C552-956B-AD6C-46F3F1B9C850}"/>
                  </a:ext>
                </a:extLst>
              </p:cNvPr>
              <p:cNvSpPr/>
              <p:nvPr/>
            </p:nvSpPr>
            <p:spPr>
              <a:xfrm>
                <a:off x="4085891" y="2025341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NGAZETTEER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7F8DAE-412C-88B6-F4A6-9163D019A97F}"/>
                  </a:ext>
                </a:extLst>
              </p:cNvPr>
              <p:cNvSpPr txBox="1"/>
              <p:nvPr/>
            </p:nvSpPr>
            <p:spPr>
              <a:xfrm>
                <a:off x="4023692" y="2385382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E48402-6D3D-F7F9-5C97-933CFB58E587}"/>
                  </a:ext>
                </a:extLst>
              </p:cNvPr>
              <p:cNvSpPr txBox="1"/>
              <p:nvPr/>
            </p:nvSpPr>
            <p:spPr>
              <a:xfrm>
                <a:off x="4013958" y="3034077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43B93B-0181-A886-5035-84AB237175BF}"/>
                  </a:ext>
                </a:extLst>
              </p:cNvPr>
              <p:cNvSpPr txBox="1"/>
              <p:nvPr/>
            </p:nvSpPr>
            <p:spPr>
              <a:xfrm>
                <a:off x="3997789" y="2806567"/>
                <a:ext cx="39636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</p:grpSp>
        <p:pic>
          <p:nvPicPr>
            <p:cNvPr id="73" name="Graphic 72" descr="Earth globe: Africa and Europe with solid fill">
              <a:extLst>
                <a:ext uri="{FF2B5EF4-FFF2-40B4-BE49-F238E27FC236}">
                  <a16:creationId xmlns:a16="http://schemas.microsoft.com/office/drawing/2014/main" id="{AE9F53BB-2631-4CC7-DC96-1F5A44B7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09607" y="2613535"/>
              <a:ext cx="191966" cy="191966"/>
            </a:xfrm>
            <a:prstGeom prst="rect">
              <a:avLst/>
            </a:prstGeom>
          </p:spPr>
        </p:pic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B6399394-CC5D-B7FC-827E-BC61515AA968}"/>
              </a:ext>
            </a:extLst>
          </p:cNvPr>
          <p:cNvSpPr/>
          <p:nvPr/>
        </p:nvSpPr>
        <p:spPr>
          <a:xfrm rot="16200000">
            <a:off x="4633306" y="3578667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9303F81-CE32-18E0-DA55-16B92E6C6727}"/>
              </a:ext>
            </a:extLst>
          </p:cNvPr>
          <p:cNvCxnSpPr>
            <a:cxnSpLocks/>
            <a:stCxn id="74" idx="2"/>
            <a:endCxn id="78" idx="6"/>
          </p:cNvCxnSpPr>
          <p:nvPr/>
        </p:nvCxnSpPr>
        <p:spPr>
          <a:xfrm flipH="1">
            <a:off x="4705314" y="3428049"/>
            <a:ext cx="1899" cy="15061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3EE7123-D581-9337-F1A8-AFD69F74C2BF}"/>
              </a:ext>
            </a:extLst>
          </p:cNvPr>
          <p:cNvGrpSpPr/>
          <p:nvPr/>
        </p:nvGrpSpPr>
        <p:grpSpPr>
          <a:xfrm>
            <a:off x="3563832" y="4094689"/>
            <a:ext cx="515147" cy="144016"/>
            <a:chOff x="4641789" y="5697586"/>
            <a:chExt cx="515147" cy="14401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2599E7D-4C7C-4123-10AF-40CF6A762E89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58B62F-83D8-6BCE-A548-4FB2AF9B7F5A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40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A6470DF-A352-D65C-67E6-6C9C06D4D225}"/>
              </a:ext>
            </a:extLst>
          </p:cNvPr>
          <p:cNvGrpSpPr/>
          <p:nvPr/>
        </p:nvGrpSpPr>
        <p:grpSpPr>
          <a:xfrm>
            <a:off x="906858" y="1412776"/>
            <a:ext cx="7330285" cy="4032449"/>
            <a:chOff x="672011" y="1819522"/>
            <a:chExt cx="7330285" cy="403244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B461F47-4971-1E86-0791-36AF8B9A7454}"/>
                </a:ext>
              </a:extLst>
            </p:cNvPr>
            <p:cNvGrpSpPr/>
            <p:nvPr/>
          </p:nvGrpSpPr>
          <p:grpSpPr>
            <a:xfrm>
              <a:off x="672011" y="1819522"/>
              <a:ext cx="5031379" cy="4032449"/>
              <a:chOff x="858027" y="1700807"/>
              <a:chExt cx="5031379" cy="4032449"/>
            </a:xfrm>
          </p:grpSpPr>
          <p:sp>
            <p:nvSpPr>
              <p:cNvPr id="21" name="Flowchart: Process 20">
                <a:extLst>
                  <a:ext uri="{FF2B5EF4-FFF2-40B4-BE49-F238E27FC236}">
                    <a16:creationId xmlns:a16="http://schemas.microsoft.com/office/drawing/2014/main" id="{EF11F4A4-66DE-A559-2425-E1C2FF60039E}"/>
                  </a:ext>
                </a:extLst>
              </p:cNvPr>
              <p:cNvSpPr/>
              <p:nvPr/>
            </p:nvSpPr>
            <p:spPr>
              <a:xfrm>
                <a:off x="871972" y="1700807"/>
                <a:ext cx="5017434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GEONOTICIAS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2811EC-CDE9-675B-A8B7-CE2398B3A6C7}"/>
                  </a:ext>
                </a:extLst>
              </p:cNvPr>
              <p:cNvGrpSpPr/>
              <p:nvPr/>
            </p:nvGrpSpPr>
            <p:grpSpPr>
              <a:xfrm>
                <a:off x="2602100" y="2243806"/>
                <a:ext cx="1548483" cy="1920056"/>
                <a:chOff x="2602100" y="2243806"/>
                <a:chExt cx="1548483" cy="1920056"/>
              </a:xfrm>
            </p:grpSpPr>
            <p:sp>
              <p:nvSpPr>
                <p:cNvPr id="12" name="Flowchart: Process 11">
                  <a:extLst>
                    <a:ext uri="{FF2B5EF4-FFF2-40B4-BE49-F238E27FC236}">
                      <a16:creationId xmlns:a16="http://schemas.microsoft.com/office/drawing/2014/main" id="{20E14C16-8DEF-2D84-3DD2-687C4C9FF443}"/>
                    </a:ext>
                  </a:extLst>
                </p:cNvPr>
                <p:cNvSpPr/>
                <p:nvPr/>
              </p:nvSpPr>
              <p:spPr>
                <a:xfrm>
                  <a:off x="2610795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t_begin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t_end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t_type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p_name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i_edited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B0C8565-77BF-1837-30E9-5721A2012B88}"/>
                    </a:ext>
                  </a:extLst>
                </p:cNvPr>
                <p:cNvGrpSpPr/>
                <p:nvPr/>
              </p:nvGrpSpPr>
              <p:grpSpPr>
                <a:xfrm>
                  <a:off x="2602100" y="2243806"/>
                  <a:ext cx="379612" cy="1920056"/>
                  <a:chOff x="2602100" y="2243806"/>
                  <a:chExt cx="379612" cy="1920056"/>
                </a:xfrm>
              </p:grpSpPr>
              <p:pic>
                <p:nvPicPr>
                  <p:cNvPr id="283" name="Graphic 282" descr="Clock with solid fill">
                    <a:extLst>
                      <a:ext uri="{FF2B5EF4-FFF2-40B4-BE49-F238E27FC236}">
                        <a16:creationId xmlns:a16="http://schemas.microsoft.com/office/drawing/2014/main" id="{CFCFFF9A-6C47-0FEB-986F-88928E0A3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4786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4" name="TextBox 283">
                    <a:extLst>
                      <a:ext uri="{FF2B5EF4-FFF2-40B4-BE49-F238E27FC236}">
                        <a16:creationId xmlns:a16="http://schemas.microsoft.com/office/drawing/2014/main" id="{B9983E23-DB32-ACD9-46D5-A9533D87C9E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0008" y="224380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285" name="Graphic 284" descr="Clock with solid fill">
                    <a:extLst>
                      <a:ext uri="{FF2B5EF4-FFF2-40B4-BE49-F238E27FC236}">
                        <a16:creationId xmlns:a16="http://schemas.microsoft.com/office/drawing/2014/main" id="{3D9361B6-0BCF-5E79-30B0-9CED510691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666112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78CFB55B-ECAF-CFDA-A4A9-64BEE8B577C5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285353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12C06FDE-C540-D037-AC38-3FC2E030D23B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0884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5FA18FC-EE74-A215-F384-B59BB41D46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32329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D601C457-6B47-CE25-7F4C-EA4A1DC65E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558179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300" name="Graphic 299" descr="Clock with solid fill">
                    <a:extLst>
                      <a:ext uri="{FF2B5EF4-FFF2-40B4-BE49-F238E27FC236}">
                        <a16:creationId xmlns:a16="http://schemas.microsoft.com/office/drawing/2014/main" id="{1C7F277D-0725-14F7-E124-B8732FE8C1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793060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1" name="Graphic 300" descr="Clock with solid fill">
                    <a:extLst>
                      <a:ext uri="{FF2B5EF4-FFF2-40B4-BE49-F238E27FC236}">
                        <a16:creationId xmlns:a16="http://schemas.microsoft.com/office/drawing/2014/main" id="{B4AF8F21-BD8D-51AE-3C82-C16E6CE07C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980487"/>
                    <a:ext cx="183375" cy="18337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Flowchart: Process 35">
                <a:extLst>
                  <a:ext uri="{FF2B5EF4-FFF2-40B4-BE49-F238E27FC236}">
                    <a16:creationId xmlns:a16="http://schemas.microsoft.com/office/drawing/2014/main" id="{8A615DF2-9D4B-8FFC-5E04-0BC564469620}"/>
                  </a:ext>
                </a:extLst>
              </p:cNvPr>
              <p:cNvSpPr/>
              <p:nvPr/>
            </p:nvSpPr>
            <p:spPr>
              <a:xfrm>
                <a:off x="871972" y="1985484"/>
                <a:ext cx="5017434" cy="37477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DEB431-5579-C01C-D183-6D13E484B626}"/>
                  </a:ext>
                </a:extLst>
              </p:cNvPr>
              <p:cNvGrpSpPr/>
              <p:nvPr/>
            </p:nvGrpSpPr>
            <p:grpSpPr>
              <a:xfrm>
                <a:off x="858028" y="2261878"/>
                <a:ext cx="1553732" cy="3448734"/>
                <a:chOff x="858028" y="2261878"/>
                <a:chExt cx="1553732" cy="3448734"/>
              </a:xfrm>
            </p:grpSpPr>
            <p:sp>
              <p:nvSpPr>
                <p:cNvPr id="9" name="Flowchart: Process 8">
                  <a:extLst>
                    <a:ext uri="{FF2B5EF4-FFF2-40B4-BE49-F238E27FC236}">
                      <a16:creationId xmlns:a16="http://schemas.microsoft.com/office/drawing/2014/main" id="{EB314EEA-A2EB-308F-BCB1-C764430ABB2C}"/>
                    </a:ext>
                  </a:extLst>
                </p:cNvPr>
                <p:cNvSpPr/>
                <p:nvPr/>
              </p:nvSpPr>
              <p:spPr>
                <a:xfrm>
                  <a:off x="871972" y="2261878"/>
                  <a:ext cx="1539788" cy="3426400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title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summary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pub_date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web_link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 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publication_id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29302C1-A067-16CA-7A24-F0F771399280}"/>
                    </a:ext>
                  </a:extLst>
                </p:cNvPr>
                <p:cNvGrpSpPr/>
                <p:nvPr/>
              </p:nvGrpSpPr>
              <p:grpSpPr>
                <a:xfrm>
                  <a:off x="858028" y="2263346"/>
                  <a:ext cx="379612" cy="3447266"/>
                  <a:chOff x="858028" y="2263346"/>
                  <a:chExt cx="379612" cy="3447266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175823E-95A6-84BE-404D-DC12A82789D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484103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92D6438-7D57-75DE-46F6-01165F953BD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70486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58473DF-1D89-F1EC-37F4-0BE39DEB4550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9256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FF0750B-7548-1B90-C827-89D8FF88DC7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146374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27" name="Graphic 26" descr="Clock with solid fill">
                    <a:extLst>
                      <a:ext uri="{FF2B5EF4-FFF2-40B4-BE49-F238E27FC236}">
                        <a16:creationId xmlns:a16="http://schemas.microsoft.com/office/drawing/2014/main" id="{01FFDC4F-3B6D-36EE-69C9-6037A50A9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761188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 descr="Clock with solid fill">
                    <a:extLst>
                      <a:ext uri="{FF2B5EF4-FFF2-40B4-BE49-F238E27FC236}">
                        <a16:creationId xmlns:a16="http://schemas.microsoft.com/office/drawing/2014/main" id="{98EB97CB-A7D1-C8A9-0D4C-1E1AB20846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5878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556218E-7479-2113-BB7E-64027872F2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226334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BE657A6-2BFC-5C7B-3013-FDA613638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33671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309C4AF-A7CB-80F4-4930-2D7A67B2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93448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F70101C-98D1-519A-3F3F-9A1A397D93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155245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2197AD-E8B5-6EB9-CFCA-C29D26D765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376002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4D5BAC-98FA-E63A-A6D3-DC8D8D4373F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596759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7EF65CB-B00A-477F-F676-FE67D974E9C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81751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37CDE6C-1EEF-B5A8-709D-1DD623A08F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038273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B187AB-0FCA-6AFB-F8F6-F09F7BC9D52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525903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7CB471B-8BCE-4DB7-06D2-97BF1694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479780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929376D-BDCE-EB9F-C513-7F57940EF10A}"/>
                  </a:ext>
                </a:extLst>
              </p:cNvPr>
              <p:cNvGrpSpPr/>
              <p:nvPr/>
            </p:nvGrpSpPr>
            <p:grpSpPr>
              <a:xfrm>
                <a:off x="4337418" y="2245476"/>
                <a:ext cx="1551988" cy="1915889"/>
                <a:chOff x="4337418" y="2245476"/>
                <a:chExt cx="1551988" cy="1915889"/>
              </a:xfrm>
            </p:grpSpPr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71FF5B3B-2DC7-A289-015E-65294C34BDE1}"/>
                    </a:ext>
                  </a:extLst>
                </p:cNvPr>
                <p:cNvSpPr/>
                <p:nvPr/>
              </p:nvSpPr>
              <p:spPr>
                <a:xfrm>
                  <a:off x="4349618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num_egaz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e_ids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e_names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area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centroid_text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all_gaz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A48E415-EFDE-1752-06A5-076837AB7603}"/>
                    </a:ext>
                  </a:extLst>
                </p:cNvPr>
                <p:cNvGrpSpPr/>
                <p:nvPr/>
              </p:nvGrpSpPr>
              <p:grpSpPr>
                <a:xfrm>
                  <a:off x="4337418" y="2245476"/>
                  <a:ext cx="379612" cy="1915889"/>
                  <a:chOff x="4337418" y="2245476"/>
                  <a:chExt cx="379612" cy="1915889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FEEAE39-518F-C130-B892-4BEF46239F42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24547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59" name="Graphic 58" descr="Clock with solid fill">
                    <a:extLst>
                      <a:ext uri="{FF2B5EF4-FFF2-40B4-BE49-F238E27FC236}">
                        <a16:creationId xmlns:a16="http://schemas.microsoft.com/office/drawing/2014/main" id="{B7148429-A5F2-EA1D-7439-EEB0FCACD8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154896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BA53503-8C53-98CF-81E0-6118AC281900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927541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98884FC-BCF2-059C-60CA-8CE67638BC5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4728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[‘,’]</a:t>
                    </a:r>
                    <a:endParaRPr lang="en-US" sz="900" dirty="0"/>
                  </a:p>
                </p:txBody>
              </p:sp>
              <p:pic>
                <p:nvPicPr>
                  <p:cNvPr id="62" name="Graphic 61" descr="Earth globe: Africa and Europe with solid fill">
                    <a:extLst>
                      <a:ext uri="{FF2B5EF4-FFF2-40B4-BE49-F238E27FC236}">
                        <a16:creationId xmlns:a16="http://schemas.microsoft.com/office/drawing/2014/main" id="{C7603AEF-6030-B1A6-8B21-BC8EC4D51F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1241" y="3969399"/>
                    <a:ext cx="191966" cy="191966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71C9749A-0D57-9943-42AD-FF0592C2D75A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70018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3EC728C-8076-4552-CB25-3E334B642C3B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374204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66" name="Graphic 65" descr="Clock with solid fill">
                    <a:extLst>
                      <a:ext uri="{FF2B5EF4-FFF2-40B4-BE49-F238E27FC236}">
                        <a16:creationId xmlns:a16="http://schemas.microsoft.com/office/drawing/2014/main" id="{40592E7D-A2C3-E2A3-E433-D97F1CEABD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334794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9619A14-B31E-DDA9-0D94-160D52BF10A4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3514692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36198981-1B38-4397-C745-53DD00A25E0C}"/>
                  </a:ext>
                </a:extLst>
              </p:cNvPr>
              <p:cNvSpPr/>
              <p:nvPr/>
            </p:nvSpPr>
            <p:spPr>
              <a:xfrm>
                <a:off x="858027" y="1985484"/>
                <a:ext cx="1552945" cy="325319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story</a:t>
                </a:r>
              </a:p>
            </p:txBody>
          </p:sp>
          <p:sp>
            <p:nvSpPr>
              <p:cNvPr id="3" name="Flowchart: Process 2">
                <a:extLst>
                  <a:ext uri="{FF2B5EF4-FFF2-40B4-BE49-F238E27FC236}">
                    <a16:creationId xmlns:a16="http://schemas.microsoft.com/office/drawing/2014/main" id="{7CDD7EE1-957A-6992-BCA4-5C1C8BDD46C1}"/>
                  </a:ext>
                </a:extLst>
              </p:cNvPr>
              <p:cNvSpPr/>
              <p:nvPr/>
            </p:nvSpPr>
            <p:spPr>
              <a:xfrm>
                <a:off x="2423960" y="2006911"/>
                <a:ext cx="1911714" cy="262951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instance</a:t>
                </a:r>
              </a:p>
            </p:txBody>
          </p:sp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9D8BC82E-68C3-1B5D-075D-C795DFBE0D32}"/>
                  </a:ext>
                </a:extLst>
              </p:cNvPr>
              <p:cNvSpPr/>
              <p:nvPr/>
            </p:nvSpPr>
            <p:spPr>
              <a:xfrm>
                <a:off x="4355316" y="2006912"/>
                <a:ext cx="1534090" cy="262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gazetteer</a:t>
                </a: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9456D67-A5C7-3372-F7EB-C5931F2D4F80}"/>
                </a:ext>
              </a:extLst>
            </p:cNvPr>
            <p:cNvGrpSpPr/>
            <p:nvPr/>
          </p:nvGrpSpPr>
          <p:grpSpPr>
            <a:xfrm>
              <a:off x="6450308" y="1825071"/>
              <a:ext cx="1551988" cy="2320649"/>
              <a:chOff x="983534" y="2044455"/>
              <a:chExt cx="1551988" cy="2320649"/>
            </a:xfrm>
          </p:grpSpPr>
          <p:sp>
            <p:nvSpPr>
              <p:cNvPr id="91" name="Flowchart: Process 90">
                <a:extLst>
                  <a:ext uri="{FF2B5EF4-FFF2-40B4-BE49-F238E27FC236}">
                    <a16:creationId xmlns:a16="http://schemas.microsoft.com/office/drawing/2014/main" id="{D02370CA-EAB9-1F90-1D76-F5653E1EFB22}"/>
                  </a:ext>
                </a:extLst>
              </p:cNvPr>
              <p:cNvSpPr/>
              <p:nvPr/>
            </p:nvSpPr>
            <p:spPr>
              <a:xfrm>
                <a:off x="995734" y="2044455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ACCESS_UGAZ</a:t>
                </a:r>
              </a:p>
            </p:txBody>
          </p:sp>
          <p:sp>
            <p:nvSpPr>
              <p:cNvPr id="93" name="Flowchart: Process 92">
                <a:extLst>
                  <a:ext uri="{FF2B5EF4-FFF2-40B4-BE49-F238E27FC236}">
                    <a16:creationId xmlns:a16="http://schemas.microsoft.com/office/drawing/2014/main" id="{EF1543D8-DE67-B6E6-0AB5-7C0D2E50C922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20313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Flowchart: Process 109">
                <a:extLst>
                  <a:ext uri="{FF2B5EF4-FFF2-40B4-BE49-F238E27FC236}">
                    <a16:creationId xmlns:a16="http://schemas.microsoft.com/office/drawing/2014/main" id="{651A2913-B67D-52D3-E681-A3D12EFEB3D7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1960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p_name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p_desc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ug_created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ug_edited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publication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s_id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7271380-16B6-6BC7-6E65-0AD37694D3E6}"/>
                  </a:ext>
                </a:extLst>
              </p:cNvPr>
              <p:cNvSpPr txBox="1"/>
              <p:nvPr/>
            </p:nvSpPr>
            <p:spPr>
              <a:xfrm>
                <a:off x="983534" y="258396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5204045-D0D6-57A6-352F-D5782416DEDE}"/>
                  </a:ext>
                </a:extLst>
              </p:cNvPr>
              <p:cNvSpPr txBox="1"/>
              <p:nvPr/>
            </p:nvSpPr>
            <p:spPr>
              <a:xfrm>
                <a:off x="983534" y="278914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pic>
            <p:nvPicPr>
              <p:cNvPr id="116" name="Graphic 115" descr="Clock with solid fill">
                <a:extLst>
                  <a:ext uri="{FF2B5EF4-FFF2-40B4-BE49-F238E27FC236}">
                    <a16:creationId xmlns:a16="http://schemas.microsoft.com/office/drawing/2014/main" id="{02143644-B651-8E33-A574-267C0C160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458674"/>
                <a:ext cx="183375" cy="183375"/>
              </a:xfrm>
              <a:prstGeom prst="rect">
                <a:avLst/>
              </a:prstGeom>
            </p:spPr>
          </p:pic>
          <p:pic>
            <p:nvPicPr>
              <p:cNvPr id="117" name="Graphic 116" descr="Clock with solid fill">
                <a:extLst>
                  <a:ext uri="{FF2B5EF4-FFF2-40B4-BE49-F238E27FC236}">
                    <a16:creationId xmlns:a16="http://schemas.microsoft.com/office/drawing/2014/main" id="{F6CDFC13-3A7B-67C7-924D-C81A60E3A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234454"/>
                <a:ext cx="183375" cy="183375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6F53BB4-7551-5BDB-95D4-5FD831596B3C}"/>
                  </a:ext>
                </a:extLst>
              </p:cNvPr>
              <p:cNvSpPr txBox="1"/>
              <p:nvPr/>
            </p:nvSpPr>
            <p:spPr>
              <a:xfrm>
                <a:off x="994433" y="2379862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B9B4F87-4BD2-11EB-AEC6-80AC9567F588}"/>
                  </a:ext>
                </a:extLst>
              </p:cNvPr>
              <p:cNvSpPr txBox="1"/>
              <p:nvPr/>
            </p:nvSpPr>
            <p:spPr>
              <a:xfrm>
                <a:off x="991442" y="362859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D879F8D-C9CA-A7D9-0477-640513DBBF12}"/>
                  </a:ext>
                </a:extLst>
              </p:cNvPr>
              <p:cNvSpPr txBox="1"/>
              <p:nvPr/>
            </p:nvSpPr>
            <p:spPr>
              <a:xfrm>
                <a:off x="983534" y="3852813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0C76B0A-FF2A-B4CE-E73E-61DA5D717CE2}"/>
                  </a:ext>
                </a:extLst>
              </p:cNvPr>
              <p:cNvSpPr txBox="1"/>
              <p:nvPr/>
            </p:nvSpPr>
            <p:spPr>
              <a:xfrm>
                <a:off x="991442" y="405867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pic>
            <p:nvPicPr>
              <p:cNvPr id="269" name="Graphic 268" descr="Earth globe: Africa and Europe with solid fill">
                <a:extLst>
                  <a:ext uri="{FF2B5EF4-FFF2-40B4-BE49-F238E27FC236}">
                    <a16:creationId xmlns:a16="http://schemas.microsoft.com/office/drawing/2014/main" id="{171E7D53-6D19-93DE-BDFD-5696B9F51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7357" y="3014637"/>
                <a:ext cx="191966" cy="191966"/>
              </a:xfrm>
              <a:prstGeom prst="rect">
                <a:avLst/>
              </a:prstGeom>
            </p:spPr>
          </p:pic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9C8C3E62-9224-8C53-1442-3D9538A753FC}"/>
                </a:ext>
              </a:extLst>
            </p:cNvPr>
            <p:cNvGrpSpPr/>
            <p:nvPr/>
          </p:nvGrpSpPr>
          <p:grpSpPr>
            <a:xfrm>
              <a:off x="6444208" y="4836790"/>
              <a:ext cx="1551988" cy="1015181"/>
              <a:chOff x="3789906" y="2093916"/>
              <a:chExt cx="1551988" cy="1015181"/>
            </a:xfrm>
          </p:grpSpPr>
          <p:sp>
            <p:nvSpPr>
              <p:cNvPr id="272" name="Flowchart: Process 271">
                <a:extLst>
                  <a:ext uri="{FF2B5EF4-FFF2-40B4-BE49-F238E27FC236}">
                    <a16:creationId xmlns:a16="http://schemas.microsoft.com/office/drawing/2014/main" id="{C0E06A2B-19BC-1B87-B063-774EDFE1656D}"/>
                  </a:ext>
                </a:extLst>
              </p:cNvPr>
              <p:cNvSpPr/>
              <p:nvPr/>
            </p:nvSpPr>
            <p:spPr>
              <a:xfrm>
                <a:off x="3802106" y="2093916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EGAZ_FILTER</a:t>
                </a:r>
              </a:p>
            </p:txBody>
          </p:sp>
          <p:sp>
            <p:nvSpPr>
              <p:cNvPr id="273" name="Flowchart: Process 272">
                <a:extLst>
                  <a:ext uri="{FF2B5EF4-FFF2-40B4-BE49-F238E27FC236}">
                    <a16:creationId xmlns:a16="http://schemas.microsoft.com/office/drawing/2014/main" id="{AA561A11-2FEC-A16A-1644-26724B7C08B5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725904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Flowchart: Process 273">
                <a:extLst>
                  <a:ext uri="{FF2B5EF4-FFF2-40B4-BE49-F238E27FC236}">
                    <a16:creationId xmlns:a16="http://schemas.microsoft.com/office/drawing/2014/main" id="{BDC8BA0A-D313-760D-520A-7DB337F6BA23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698053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total_count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e_name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910B6B-005A-FF09-51FD-A86A7A09D3CC}"/>
                  </a:ext>
                </a:extLst>
              </p:cNvPr>
              <p:cNvSpPr txBox="1"/>
              <p:nvPr/>
            </p:nvSpPr>
            <p:spPr>
              <a:xfrm>
                <a:off x="3789906" y="2633429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43ECC59E-DCB0-3B07-A8CF-47B7C6CEA4E0}"/>
                  </a:ext>
                </a:extLst>
              </p:cNvPr>
              <p:cNvSpPr txBox="1"/>
              <p:nvPr/>
            </p:nvSpPr>
            <p:spPr>
              <a:xfrm>
                <a:off x="3800805" y="242932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9C4774D7-10FE-1538-4664-A723CD0DC334}"/>
                  </a:ext>
                </a:extLst>
              </p:cNvPr>
              <p:cNvSpPr txBox="1"/>
              <p:nvPr/>
            </p:nvSpPr>
            <p:spPr>
              <a:xfrm>
                <a:off x="3797814" y="285041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</p:grpSp>
      </p:grpSp>
      <p:sp>
        <p:nvSpPr>
          <p:cNvPr id="291" name="Title 3">
            <a:extLst>
              <a:ext uri="{FF2B5EF4-FFF2-40B4-BE49-F238E27FC236}">
                <a16:creationId xmlns:a16="http://schemas.microsoft.com/office/drawing/2014/main" id="{EA4B6527-68D5-DE81-FAF2-D6E45112F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30023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7961B87E-D3F7-C1BB-73F0-D0B55191A15A}"/>
              </a:ext>
            </a:extLst>
          </p:cNvPr>
          <p:cNvSpPr/>
          <p:nvPr/>
        </p:nvSpPr>
        <p:spPr>
          <a:xfrm>
            <a:off x="1396933" y="1988841"/>
            <a:ext cx="7207515" cy="34563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D4739-8627-79B3-85F0-0F9D92B82ED5}"/>
              </a:ext>
            </a:extLst>
          </p:cNvPr>
          <p:cNvSpPr/>
          <p:nvPr/>
        </p:nvSpPr>
        <p:spPr>
          <a:xfrm>
            <a:off x="1691680" y="3429000"/>
            <a:ext cx="1792808" cy="576064"/>
          </a:xfrm>
          <a:prstGeom prst="rect">
            <a:avLst/>
          </a:prstGeom>
          <a:solidFill>
            <a:srgbClr val="5C676D">
              <a:alpha val="74902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/>
                </a:solidFill>
              </a:rPr>
              <a:t>Publish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C36A37-386B-6B64-C583-168947E05872}"/>
              </a:ext>
            </a:extLst>
          </p:cNvPr>
          <p:cNvSpPr/>
          <p:nvPr/>
        </p:nvSpPr>
        <p:spPr>
          <a:xfrm>
            <a:off x="4183025" y="328800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0216EF-5637-301E-E820-AF99EF913ADD}"/>
              </a:ext>
            </a:extLst>
          </p:cNvPr>
          <p:cNvSpPr/>
          <p:nvPr/>
        </p:nvSpPr>
        <p:spPr>
          <a:xfrm>
            <a:off x="6345740" y="3432019"/>
            <a:ext cx="1844407" cy="57304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Explore Tool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3D65EB-69D4-5DD9-835A-BB7EE74EE9A2}"/>
              </a:ext>
            </a:extLst>
          </p:cNvPr>
          <p:cNvSpPr/>
          <p:nvPr/>
        </p:nvSpPr>
        <p:spPr>
          <a:xfrm>
            <a:off x="3965307" y="2232690"/>
            <a:ext cx="1832508" cy="576064"/>
          </a:xfrm>
          <a:prstGeom prst="rect">
            <a:avLst/>
          </a:prstGeom>
          <a:solidFill>
            <a:srgbClr val="5C676D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Context Tool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613100-2352-48CE-D7FF-B3967A4E258F}"/>
              </a:ext>
            </a:extLst>
          </p:cNvPr>
          <p:cNvSpPr/>
          <p:nvPr/>
        </p:nvSpPr>
        <p:spPr>
          <a:xfrm>
            <a:off x="3953408" y="4671605"/>
            <a:ext cx="1844407" cy="576064"/>
          </a:xfrm>
          <a:prstGeom prst="rect">
            <a:avLst/>
          </a:prstGeom>
          <a:solidFill>
            <a:srgbClr val="5C676D">
              <a:alpha val="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Dashboard Tool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793094-554A-9A36-78E1-27B3C5ED3375}"/>
              </a:ext>
            </a:extLst>
          </p:cNvPr>
          <p:cNvCxnSpPr>
            <a:cxnSpLocks/>
            <a:stCxn id="41" idx="0"/>
            <a:endCxn id="59" idx="2"/>
          </p:cNvCxnSpPr>
          <p:nvPr/>
        </p:nvCxnSpPr>
        <p:spPr>
          <a:xfrm flipH="1" flipV="1">
            <a:off x="4881561" y="2808754"/>
            <a:ext cx="1" cy="47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9CB30FB-8FB7-8AE6-3CAA-9B5AA03FFE63}"/>
              </a:ext>
            </a:extLst>
          </p:cNvPr>
          <p:cNvCxnSpPr>
            <a:cxnSpLocks/>
            <a:stCxn id="41" idx="3"/>
            <a:endCxn id="57" idx="1"/>
          </p:cNvCxnSpPr>
          <p:nvPr/>
        </p:nvCxnSpPr>
        <p:spPr>
          <a:xfrm flipV="1">
            <a:off x="5580099" y="3718542"/>
            <a:ext cx="765641" cy="1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D629ACA-C9EF-AD89-98D4-59A4716008A9}"/>
              </a:ext>
            </a:extLst>
          </p:cNvPr>
          <p:cNvCxnSpPr>
            <a:cxnSpLocks/>
            <a:stCxn id="41" idx="2"/>
            <a:endCxn id="60" idx="0"/>
          </p:cNvCxnSpPr>
          <p:nvPr/>
        </p:nvCxnSpPr>
        <p:spPr>
          <a:xfrm rot="5400000">
            <a:off x="4618834" y="4408877"/>
            <a:ext cx="519506" cy="5950"/>
          </a:xfrm>
          <a:prstGeom prst="bentConnector3">
            <a:avLst>
              <a:gd name="adj1" fmla="val -3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2D55372-B6B6-70A0-0EA3-8321B16197BF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>
            <a:off x="3484488" y="3717032"/>
            <a:ext cx="698537" cy="30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0D6ED17-7CE3-8103-FDE6-AE395B9B207D}"/>
              </a:ext>
            </a:extLst>
          </p:cNvPr>
          <p:cNvSpPr/>
          <p:nvPr/>
        </p:nvSpPr>
        <p:spPr>
          <a:xfrm>
            <a:off x="1889547" y="931867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Corpora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83FD8BF-755D-CD0D-1E4D-DFA449A242BB}"/>
              </a:ext>
            </a:extLst>
          </p:cNvPr>
          <p:cNvCxnSpPr>
            <a:cxnSpLocks/>
            <a:stCxn id="161" idx="2"/>
            <a:endCxn id="10" idx="0"/>
          </p:cNvCxnSpPr>
          <p:nvPr/>
        </p:nvCxnSpPr>
        <p:spPr>
          <a:xfrm>
            <a:off x="2588084" y="17959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43730AB-8BCF-DC3E-AA58-0E88C2017477}"/>
              </a:ext>
            </a:extLst>
          </p:cNvPr>
          <p:cNvSpPr/>
          <p:nvPr/>
        </p:nvSpPr>
        <p:spPr>
          <a:xfrm>
            <a:off x="1889547" y="563810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Gazetteer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A311149-7AD9-E5BA-426F-6DC72CA84A13}"/>
              </a:ext>
            </a:extLst>
          </p:cNvPr>
          <p:cNvCxnSpPr>
            <a:cxnSpLocks/>
            <a:stCxn id="167" idx="0"/>
            <a:endCxn id="10" idx="2"/>
          </p:cNvCxnSpPr>
          <p:nvPr/>
        </p:nvCxnSpPr>
        <p:spPr>
          <a:xfrm flipV="1">
            <a:off x="2588084" y="40050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33FEAB95-3F0A-8E68-FC88-03FB2D92EC54}"/>
              </a:ext>
            </a:extLst>
          </p:cNvPr>
          <p:cNvSpPr/>
          <p:nvPr/>
        </p:nvSpPr>
        <p:spPr>
          <a:xfrm>
            <a:off x="6569406" y="4527588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Export /</a:t>
            </a:r>
          </a:p>
          <a:p>
            <a:pPr algn="ctr"/>
            <a:r>
              <a:rPr lang="pt-PT" b="1" dirty="0">
                <a:solidFill>
                  <a:srgbClr val="5C676D"/>
                </a:solidFill>
              </a:rPr>
              <a:t>Connect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7D1462D-EB4E-CDE7-B4F6-78AB6C0FDF8C}"/>
              </a:ext>
            </a:extLst>
          </p:cNvPr>
          <p:cNvCxnSpPr>
            <a:cxnSpLocks/>
            <a:stCxn id="60" idx="3"/>
            <a:endCxn id="177" idx="1"/>
          </p:cNvCxnSpPr>
          <p:nvPr/>
        </p:nvCxnSpPr>
        <p:spPr>
          <a:xfrm>
            <a:off x="5797815" y="4959637"/>
            <a:ext cx="771591" cy="12700"/>
          </a:xfrm>
          <a:prstGeom prst="bentConnector3">
            <a:avLst>
              <a:gd name="adj1" fmla="val -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FD4E072-4122-6A2B-8665-26BAFAAB273D}"/>
              </a:ext>
            </a:extLst>
          </p:cNvPr>
          <p:cNvCxnSpPr>
            <a:cxnSpLocks/>
            <a:stCxn id="57" idx="2"/>
            <a:endCxn id="177" idx="0"/>
          </p:cNvCxnSpPr>
          <p:nvPr/>
        </p:nvCxnSpPr>
        <p:spPr>
          <a:xfrm flipH="1">
            <a:off x="7267943" y="4005064"/>
            <a:ext cx="1" cy="52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221645-C87F-61DD-AFEC-707D1C7D5349}"/>
              </a:ext>
            </a:extLst>
          </p:cNvPr>
          <p:cNvSpPr/>
          <p:nvPr/>
        </p:nvSpPr>
        <p:spPr>
          <a:xfrm>
            <a:off x="1383632" y="1052740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Create</a:t>
            </a:r>
            <a:endParaRPr lang="en-US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138040" y="190177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Story attributes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1138040" y="2750816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Link exists in DB?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1138040" y="380082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Distribute As into tables in DB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1971228" y="1691074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D63029-BC59-69B5-6EFC-F14C3CE8B57D}"/>
              </a:ext>
            </a:extLst>
          </p:cNvPr>
          <p:cNvSpPr/>
          <p:nvPr/>
        </p:nvSpPr>
        <p:spPr>
          <a:xfrm rot="16200000" flipH="1">
            <a:off x="1978179" y="2558846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1971228" y="360460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216165" y="2100400"/>
            <a:ext cx="1899883" cy="300727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1015060" y="3156988"/>
            <a:ext cx="364759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E3A6DA-BF9B-F0F8-252D-76AAD8B89488}"/>
              </a:ext>
            </a:extLst>
          </p:cNvPr>
          <p:cNvSpPr/>
          <p:nvPr/>
        </p:nvSpPr>
        <p:spPr>
          <a:xfrm>
            <a:off x="1383631" y="467873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Localize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AFB1440-6E94-7C03-960F-F359E495B039}"/>
              </a:ext>
            </a:extLst>
          </p:cNvPr>
          <p:cNvSpPr/>
          <p:nvPr/>
        </p:nvSpPr>
        <p:spPr>
          <a:xfrm rot="16200000" flipH="1">
            <a:off x="1971228" y="448603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1138040" y="552811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gazetteers for association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0119FC5-A3EC-2E7E-9174-75207B6D6E57}"/>
              </a:ext>
            </a:extLst>
          </p:cNvPr>
          <p:cNvSpPr/>
          <p:nvPr/>
        </p:nvSpPr>
        <p:spPr>
          <a:xfrm rot="16200000" flipH="1">
            <a:off x="1885060" y="5357808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C066E8-C4E4-8D80-C1F7-8CB4B6658F9C}"/>
              </a:ext>
            </a:extLst>
          </p:cNvPr>
          <p:cNvSpPr/>
          <p:nvPr/>
        </p:nvSpPr>
        <p:spPr>
          <a:xfrm rot="5400000" flipH="1">
            <a:off x="2096952" y="5374689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Data 47">
            <a:extLst>
              <a:ext uri="{FF2B5EF4-FFF2-40B4-BE49-F238E27FC236}">
                <a16:creationId xmlns:a16="http://schemas.microsoft.com/office/drawing/2014/main" id="{B8F98FFD-BB60-C1C5-B16E-79ADBD7D36F4}"/>
              </a:ext>
            </a:extLst>
          </p:cNvPr>
          <p:cNvSpPr/>
          <p:nvPr/>
        </p:nvSpPr>
        <p:spPr>
          <a:xfrm>
            <a:off x="3534470" y="467471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Instance attributes</a:t>
            </a:r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2735014" y="4941311"/>
            <a:ext cx="952873" cy="143875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3546821" y="284545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</a:t>
            </a:r>
            <a:r>
              <a:rPr lang="en-US" dirty="0"/>
              <a:t> datetime, text</a:t>
            </a:r>
            <a:endParaRPr lang="pt-PT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C0DBFB-4E7A-EC85-87B6-2C3E1F0BBF5A}"/>
              </a:ext>
            </a:extLst>
          </p:cNvPr>
          <p:cNvSpPr/>
          <p:nvPr/>
        </p:nvSpPr>
        <p:spPr>
          <a:xfrm rot="5400000" flipH="1">
            <a:off x="4302769" y="454013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D1438B28-E266-CC8C-AA10-F39079C21706}"/>
              </a:ext>
            </a:extLst>
          </p:cNvPr>
          <p:cNvSpPr/>
          <p:nvPr/>
        </p:nvSpPr>
        <p:spPr>
          <a:xfrm>
            <a:off x="3534470" y="189335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 new geometries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5860726" y="193827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Spatially relate geom w gaz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78678F7-1B95-575A-E3BA-6D1E25C8DC8F}"/>
              </a:ext>
            </a:extLst>
          </p:cNvPr>
          <p:cNvSpPr/>
          <p:nvPr/>
        </p:nvSpPr>
        <p:spPr>
          <a:xfrm rot="5400000" flipH="1">
            <a:off x="4364053" y="2668763"/>
            <a:ext cx="26001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916F41-CF40-1A29-573B-47AFC78B057E}"/>
              </a:ext>
            </a:extLst>
          </p:cNvPr>
          <p:cNvSpPr/>
          <p:nvPr/>
        </p:nvSpPr>
        <p:spPr>
          <a:xfrm>
            <a:off x="6148082" y="469751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Viztool?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BA67495-7791-693C-E5F7-C7B0C80C5D1B}"/>
              </a:ext>
            </a:extLst>
          </p:cNvPr>
          <p:cNvSpPr/>
          <p:nvPr/>
        </p:nvSpPr>
        <p:spPr>
          <a:xfrm flipH="1">
            <a:off x="2805943" y="1268605"/>
            <a:ext cx="5629933" cy="128636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6216024" y="3521361"/>
            <a:ext cx="4486794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5400827" y="2152702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138FAFE1-EFB7-DB21-3150-8FF366903995}"/>
              </a:ext>
            </a:extLst>
          </p:cNvPr>
          <p:cNvSpPr/>
          <p:nvPr/>
        </p:nvSpPr>
        <p:spPr>
          <a:xfrm>
            <a:off x="5860726" y="28497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Associate existing geometries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6656847" y="35438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57415-190B-6F18-1D02-2A26D5E0F4F1}"/>
              </a:ext>
            </a:extLst>
          </p:cNvPr>
          <p:cNvSpPr/>
          <p:nvPr/>
        </p:nvSpPr>
        <p:spPr>
          <a:xfrm rot="1558409" flipV="1">
            <a:off x="2512949" y="5570676"/>
            <a:ext cx="2027052" cy="5795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11195C47-1511-07DE-AC23-D8CBFF68082B}"/>
              </a:ext>
            </a:extLst>
          </p:cNvPr>
          <p:cNvSpPr/>
          <p:nvPr/>
        </p:nvSpPr>
        <p:spPr>
          <a:xfrm>
            <a:off x="5863360" y="379161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stories created by user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6200000" flipH="1">
            <a:off x="6671109" y="44365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5765BB3C-E6A7-ECA4-BBBF-697BB7A6B629}"/>
              </a:ext>
            </a:extLst>
          </p:cNvPr>
          <p:cNvSpPr/>
          <p:nvPr/>
        </p:nvSpPr>
        <p:spPr>
          <a:xfrm>
            <a:off x="3529924" y="379857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Validate user input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BB612E98-4904-048F-DFDE-E66F82B86049}"/>
              </a:ext>
            </a:extLst>
          </p:cNvPr>
          <p:cNvSpPr/>
          <p:nvPr/>
        </p:nvSpPr>
        <p:spPr>
          <a:xfrm rot="16200000" flipH="1">
            <a:off x="4514132" y="4473923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6664090" y="2581459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4330588" y="3645626"/>
            <a:ext cx="309537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8932EDA-2EDA-CA09-215A-57FBD4FC0B82}"/>
              </a:ext>
            </a:extLst>
          </p:cNvPr>
          <p:cNvSpPr/>
          <p:nvPr/>
        </p:nvSpPr>
        <p:spPr>
          <a:xfrm rot="9279831" flipH="1">
            <a:off x="4313833" y="5553625"/>
            <a:ext cx="1987405" cy="117250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1201799C-0010-B329-955B-4973929AAACE}"/>
              </a:ext>
            </a:extLst>
          </p:cNvPr>
          <p:cNvSpPr/>
          <p:nvPr/>
        </p:nvSpPr>
        <p:spPr>
          <a:xfrm>
            <a:off x="5867969" y="549958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WMS layer, </a:t>
            </a:r>
          </a:p>
          <a:p>
            <a:pPr algn="ctr"/>
            <a:r>
              <a:rPr lang="pt-PT" dirty="0"/>
              <a:t>WFS popups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7635733" y="5770867"/>
            <a:ext cx="847231" cy="4687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0D4D68F-8E8A-AF2C-66F9-4EC23007A208}"/>
              </a:ext>
            </a:extLst>
          </p:cNvPr>
          <p:cNvSpPr/>
          <p:nvPr/>
        </p:nvSpPr>
        <p:spPr>
          <a:xfrm rot="16200000" flipH="1">
            <a:off x="6723951" y="5282721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FC33B-CE39-14EE-42B4-CED25F46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223" b="408"/>
          <a:stretch/>
        </p:blipFill>
        <p:spPr>
          <a:xfrm>
            <a:off x="11088" y="44623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5BE66-22E5-ED73-4064-DCC7E0B941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3203849" y="1459701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E21998-B3BB-B070-BD5D-85F315B1AAC5}"/>
              </a:ext>
            </a:extLst>
          </p:cNvPr>
          <p:cNvSpPr/>
          <p:nvPr/>
        </p:nvSpPr>
        <p:spPr>
          <a:xfrm>
            <a:off x="-102542" y="-99392"/>
            <a:ext cx="9361040" cy="705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86945" y="105036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Load explore</a:t>
            </a:r>
            <a:endParaRPr lang="en-US" sz="1400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2424609" y="4250188"/>
            <a:ext cx="1901775" cy="432714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instance</a:t>
            </a:r>
            <a:endParaRPr lang="en-US" sz="1400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2424609" y="3753961"/>
            <a:ext cx="1901775" cy="315244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Base query of instances</a:t>
            </a:r>
            <a:endParaRPr lang="en-US" sz="1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927865" y="1733840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4248879" y="4422481"/>
            <a:ext cx="317144" cy="82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2424609" y="1036960"/>
            <a:ext cx="1901775" cy="45694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 “spatial_assoc” relation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86944" y="195848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options for thematic attr’s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883064" y="2619608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86944" y="2895561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date ranges of stories, inst’s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1A9955E-A7F9-1ADE-5387-38D320A62E03}"/>
              </a:ext>
            </a:extLst>
          </p:cNvPr>
          <p:cNvSpPr/>
          <p:nvPr/>
        </p:nvSpPr>
        <p:spPr>
          <a:xfrm>
            <a:off x="86943" y="38316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Package as JSON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893139" y="4494851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2424609" y="486388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F69217A-1115-9FAE-58A0-48A3B0E52A08}"/>
              </a:ext>
            </a:extLst>
          </p:cNvPr>
          <p:cNvSpPr/>
          <p:nvPr/>
        </p:nvSpPr>
        <p:spPr>
          <a:xfrm>
            <a:off x="2424609" y="2401929"/>
            <a:ext cx="1901775" cy="444003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Determine &amp; apply spatial function</a:t>
            </a:r>
            <a:endParaRPr lang="en-US" sz="1400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3274229" y="4753358"/>
            <a:ext cx="202534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6F13E4-46F5-1D7A-2B1C-335422969972}"/>
              </a:ext>
            </a:extLst>
          </p:cNvPr>
          <p:cNvSpPr/>
          <p:nvPr/>
        </p:nvSpPr>
        <p:spPr>
          <a:xfrm rot="5400000" flipH="1">
            <a:off x="3276137" y="4103151"/>
            <a:ext cx="192000" cy="1613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5F11580-D06F-3544-C5EA-4F29A984B0BC}"/>
              </a:ext>
            </a:extLst>
          </p:cNvPr>
          <p:cNvSpPr/>
          <p:nvPr/>
        </p:nvSpPr>
        <p:spPr>
          <a:xfrm rot="5400000" flipH="1">
            <a:off x="3285464" y="3607574"/>
            <a:ext cx="190659" cy="14403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7B9E8591-4FC3-5D07-A984-AC48C1862930}"/>
              </a:ext>
            </a:extLst>
          </p:cNvPr>
          <p:cNvSpPr/>
          <p:nvPr/>
        </p:nvSpPr>
        <p:spPr>
          <a:xfrm>
            <a:off x="4762515" y="1683906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01363A9-956D-3C85-ACF2-31CFDE93E3DB}"/>
              </a:ext>
            </a:extLst>
          </p:cNvPr>
          <p:cNvSpPr/>
          <p:nvPr/>
        </p:nvSpPr>
        <p:spPr>
          <a:xfrm rot="5400000" flipH="1">
            <a:off x="3271222" y="179037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63135A29-70A0-4F6C-65C5-5F523BB88D39}"/>
              </a:ext>
            </a:extLst>
          </p:cNvPr>
          <p:cNvSpPr/>
          <p:nvPr/>
        </p:nvSpPr>
        <p:spPr>
          <a:xfrm>
            <a:off x="7061638" y="573428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Prepare results and package as JSON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2622145" y="5746724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877670" y="358122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4F0C066B-34C2-8A9F-82FF-A744AA4D21F2}"/>
              </a:ext>
            </a:extLst>
          </p:cNvPr>
          <p:cNvSpPr/>
          <p:nvPr/>
        </p:nvSpPr>
        <p:spPr>
          <a:xfrm>
            <a:off x="2309775" y="3026915"/>
            <a:ext cx="2131443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custom search area</a:t>
            </a:r>
            <a:endParaRPr lang="en-US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8F4846-3787-CC8E-E23F-519DD13340BF}"/>
              </a:ext>
            </a:extLst>
          </p:cNvPr>
          <p:cNvSpPr/>
          <p:nvPr/>
        </p:nvSpPr>
        <p:spPr>
          <a:xfrm rot="5400000" flipH="1">
            <a:off x="3264748" y="2884990"/>
            <a:ext cx="221496" cy="1553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13416EA-CC1C-86C2-93E0-88BB439B1CBF}"/>
              </a:ext>
            </a:extLst>
          </p:cNvPr>
          <p:cNvSpPr/>
          <p:nvPr/>
        </p:nvSpPr>
        <p:spPr>
          <a:xfrm>
            <a:off x="2309775" y="1674883"/>
            <a:ext cx="2131443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admin filter</a:t>
            </a:r>
            <a:endParaRPr lang="en-US" sz="1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A308C0-DBC1-4FBE-FE82-3DD71371A5F5}"/>
              </a:ext>
            </a:extLst>
          </p:cNvPr>
          <p:cNvSpPr/>
          <p:nvPr/>
        </p:nvSpPr>
        <p:spPr>
          <a:xfrm rot="5400000" flipH="1">
            <a:off x="3253928" y="1552110"/>
            <a:ext cx="221496" cy="1553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4DB531-AF43-CB7D-7A05-3E9D4E638AAB}"/>
              </a:ext>
            </a:extLst>
          </p:cNvPr>
          <p:cNvSpPr/>
          <p:nvPr/>
        </p:nvSpPr>
        <p:spPr>
          <a:xfrm rot="5400000" flipH="1">
            <a:off x="3277834" y="2255137"/>
            <a:ext cx="190659" cy="14403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764C119-7B3D-3834-3102-BBB43578CEC7}"/>
              </a:ext>
            </a:extLst>
          </p:cNvPr>
          <p:cNvSpPr/>
          <p:nvPr/>
        </p:nvSpPr>
        <p:spPr>
          <a:xfrm rot="5400000" flipH="1">
            <a:off x="1511309" y="2450573"/>
            <a:ext cx="1448545" cy="302015"/>
          </a:xfrm>
          <a:prstGeom prst="bentUpArrow">
            <a:avLst>
              <a:gd name="adj1" fmla="val 25001"/>
              <a:gd name="adj2" fmla="val 25000"/>
              <a:gd name="adj3" fmla="val 25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81F3D-9689-825A-C689-C35A30E25E4B}"/>
              </a:ext>
            </a:extLst>
          </p:cNvPr>
          <p:cNvSpPr/>
          <p:nvPr/>
        </p:nvSpPr>
        <p:spPr>
          <a:xfrm flipV="1">
            <a:off x="2084574" y="3280132"/>
            <a:ext cx="291289" cy="611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8BE5D31-2C1A-1AE0-82B3-519F7C564F4C}"/>
              </a:ext>
            </a:extLst>
          </p:cNvPr>
          <p:cNvSpPr/>
          <p:nvPr/>
        </p:nvSpPr>
        <p:spPr>
          <a:xfrm>
            <a:off x="4686830" y="992105"/>
            <a:ext cx="2026210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 date range, desc</a:t>
            </a:r>
            <a:endParaRPr lang="en-US" sz="1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4269947" y="1220504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2810282-CD29-59CD-B175-A26F8D5EA0EE}"/>
              </a:ext>
            </a:extLst>
          </p:cNvPr>
          <p:cNvSpPr/>
          <p:nvPr/>
        </p:nvSpPr>
        <p:spPr>
          <a:xfrm rot="16200000" flipH="1">
            <a:off x="5599612" y="1513652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C68C207A-5C59-BE4A-B048-46FB86046434}"/>
              </a:ext>
            </a:extLst>
          </p:cNvPr>
          <p:cNvSpPr/>
          <p:nvPr/>
        </p:nvSpPr>
        <p:spPr>
          <a:xfrm>
            <a:off x="7078945" y="992105"/>
            <a:ext cx="1896316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</a:t>
            </a:r>
            <a:endParaRPr lang="en-US" sz="1400" dirty="0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323DE892-E051-84FA-5B71-171CA56CDD63}"/>
              </a:ext>
            </a:extLst>
          </p:cNvPr>
          <p:cNvSpPr/>
          <p:nvPr/>
        </p:nvSpPr>
        <p:spPr>
          <a:xfrm>
            <a:off x="7071723" y="2086582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 sem def</a:t>
            </a:r>
            <a:endParaRPr lang="en-US" sz="1400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AA1733EE-5AA0-BB8F-CF53-044065F123BA}"/>
              </a:ext>
            </a:extLst>
          </p:cNvPr>
          <p:cNvSpPr/>
          <p:nvPr/>
        </p:nvSpPr>
        <p:spPr>
          <a:xfrm>
            <a:off x="7061639" y="1687662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Filter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B26E33A-BDAB-C821-E540-639CEB94DE9D}"/>
              </a:ext>
            </a:extLst>
          </p:cNvPr>
          <p:cNvSpPr/>
          <p:nvPr/>
        </p:nvSpPr>
        <p:spPr>
          <a:xfrm rot="10800000" flipH="1">
            <a:off x="6631264" y="1178548"/>
            <a:ext cx="478690" cy="1635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2D2C68-E603-35EF-3B06-29A274DC1FBB}"/>
              </a:ext>
            </a:extLst>
          </p:cNvPr>
          <p:cNvSpPr/>
          <p:nvPr/>
        </p:nvSpPr>
        <p:spPr>
          <a:xfrm rot="8586142" flipH="1">
            <a:off x="6546896" y="1561043"/>
            <a:ext cx="804908" cy="10125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AD4AA67-3D31-2954-4CD4-18D4B069A3BB}"/>
              </a:ext>
            </a:extLst>
          </p:cNvPr>
          <p:cNvSpPr/>
          <p:nvPr/>
        </p:nvSpPr>
        <p:spPr>
          <a:xfrm rot="16200000" flipH="1">
            <a:off x="7910482" y="1523424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D335FFA5-425E-BB41-58E2-72156F830574}"/>
              </a:ext>
            </a:extLst>
          </p:cNvPr>
          <p:cNvSpPr/>
          <p:nvPr/>
        </p:nvSpPr>
        <p:spPr>
          <a:xfrm>
            <a:off x="7069507" y="2782445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Include stories w/o inst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71013D-1AB9-4D95-142B-F6EDB022FB7F}"/>
              </a:ext>
            </a:extLst>
          </p:cNvPr>
          <p:cNvSpPr/>
          <p:nvPr/>
        </p:nvSpPr>
        <p:spPr>
          <a:xfrm rot="16200000" flipH="1">
            <a:off x="7957117" y="2626002"/>
            <a:ext cx="197367" cy="1395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B2BC919-477F-72FB-B9B4-DAA75C051BFA}"/>
              </a:ext>
            </a:extLst>
          </p:cNvPr>
          <p:cNvSpPr/>
          <p:nvPr/>
        </p:nvSpPr>
        <p:spPr>
          <a:xfrm rot="16200000" flipH="1">
            <a:off x="7950647" y="1944215"/>
            <a:ext cx="139955" cy="11369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A927AE99-E415-CD6A-363D-9C1B0136EBE7}"/>
              </a:ext>
            </a:extLst>
          </p:cNvPr>
          <p:cNvSpPr/>
          <p:nvPr/>
        </p:nvSpPr>
        <p:spPr>
          <a:xfrm>
            <a:off x="7078996" y="3179423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pubdate ,thematic</a:t>
            </a:r>
            <a:endParaRPr lang="en-US" sz="14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D4AF83BC-46F5-BC4C-BAB8-B83964A369AD}"/>
              </a:ext>
            </a:extLst>
          </p:cNvPr>
          <p:cNvSpPr/>
          <p:nvPr/>
        </p:nvSpPr>
        <p:spPr>
          <a:xfrm>
            <a:off x="7084251" y="3860846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FFB0B7-11DD-938E-372F-4016C1B4E413}"/>
              </a:ext>
            </a:extLst>
          </p:cNvPr>
          <p:cNvSpPr/>
          <p:nvPr/>
        </p:nvSpPr>
        <p:spPr>
          <a:xfrm rot="16200000" flipH="1">
            <a:off x="7914371" y="3680379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F4409341-5044-B510-9ECF-D60861C33DD7}"/>
              </a:ext>
            </a:extLst>
          </p:cNvPr>
          <p:cNvSpPr/>
          <p:nvPr/>
        </p:nvSpPr>
        <p:spPr>
          <a:xfrm>
            <a:off x="7078067" y="4277160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search:</a:t>
            </a:r>
            <a:endParaRPr lang="en-US" sz="1400" dirty="0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19E4050-221F-F4B1-738B-711E6B3FBCAF}"/>
              </a:ext>
            </a:extLst>
          </p:cNvPr>
          <p:cNvSpPr/>
          <p:nvPr/>
        </p:nvSpPr>
        <p:spPr>
          <a:xfrm>
            <a:off x="7078067" y="4959321"/>
            <a:ext cx="1901775" cy="540746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Find matches in any/all text attributes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D0213EC0-6617-BE54-0454-1361404B219A}"/>
              </a:ext>
            </a:extLst>
          </p:cNvPr>
          <p:cNvSpPr/>
          <p:nvPr/>
        </p:nvSpPr>
        <p:spPr>
          <a:xfrm rot="16200000" flipH="1">
            <a:off x="7886076" y="5522693"/>
            <a:ext cx="252155" cy="130636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B5B09C5-0F9D-E27C-C348-D38CEC6DB161}"/>
              </a:ext>
            </a:extLst>
          </p:cNvPr>
          <p:cNvSpPr/>
          <p:nvPr/>
        </p:nvSpPr>
        <p:spPr>
          <a:xfrm rot="16200000" flipH="1">
            <a:off x="7932456" y="4782894"/>
            <a:ext cx="204090" cy="1733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3BBFDE9-8BE8-E41A-618A-671A81B89A4D}"/>
              </a:ext>
            </a:extLst>
          </p:cNvPr>
          <p:cNvSpPr/>
          <p:nvPr/>
        </p:nvSpPr>
        <p:spPr>
          <a:xfrm rot="16200000" flipH="1">
            <a:off x="7931886" y="4103551"/>
            <a:ext cx="194135" cy="12503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FF705CA8-27F5-05C9-09E5-7F1FC781BAB0}"/>
              </a:ext>
            </a:extLst>
          </p:cNvPr>
          <p:cNvSpPr/>
          <p:nvPr/>
        </p:nvSpPr>
        <p:spPr>
          <a:xfrm>
            <a:off x="86943" y="476467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recent results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54A3F8-EC3B-6346-FC13-C7E680F0814E}"/>
              </a:ext>
            </a:extLst>
          </p:cNvPr>
          <p:cNvGrpSpPr/>
          <p:nvPr/>
        </p:nvGrpSpPr>
        <p:grpSpPr>
          <a:xfrm>
            <a:off x="5029733" y="2258469"/>
            <a:ext cx="1368152" cy="892649"/>
            <a:chOff x="7775848" y="-1"/>
            <a:chExt cx="1368152" cy="892649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08AC187B-8A98-037B-36A1-E7BF4098F103}"/>
                </a:ext>
              </a:extLst>
            </p:cNvPr>
            <p:cNvSpPr/>
            <p:nvPr/>
          </p:nvSpPr>
          <p:spPr>
            <a:xfrm>
              <a:off x="7775848" y="-1"/>
              <a:ext cx="1368152" cy="8926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Python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True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False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JS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BE5A94DC-C2ED-3916-142C-BB2FD766EDAE}"/>
                </a:ext>
              </a:extLst>
            </p:cNvPr>
            <p:cNvSpPr/>
            <p:nvPr/>
          </p:nvSpPr>
          <p:spPr>
            <a:xfrm>
              <a:off x="7841285" y="49270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58513AF-4CC1-32F1-4DDD-5CFF7A523DC6}"/>
                </a:ext>
              </a:extLst>
            </p:cNvPr>
            <p:cNvSpPr/>
            <p:nvPr/>
          </p:nvSpPr>
          <p:spPr>
            <a:xfrm rot="10800000" flipH="1" flipV="1">
              <a:off x="7985099" y="84636"/>
              <a:ext cx="381730" cy="666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E5F3E4A-F3CB-DC88-4ACC-24E2F4C502AD}"/>
                </a:ext>
              </a:extLst>
            </p:cNvPr>
            <p:cNvSpPr/>
            <p:nvPr/>
          </p:nvSpPr>
          <p:spPr>
            <a:xfrm>
              <a:off x="7841285" y="262607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FAA51B97-7743-7407-EB68-FC5CC8986DCE}"/>
                </a:ext>
              </a:extLst>
            </p:cNvPr>
            <p:cNvSpPr/>
            <p:nvPr/>
          </p:nvSpPr>
          <p:spPr>
            <a:xfrm>
              <a:off x="7841285" y="481785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16ECA722-0BF2-B2DB-AE2F-187817409E80}"/>
                </a:ext>
              </a:extLst>
            </p:cNvPr>
            <p:cNvSpPr/>
            <p:nvPr/>
          </p:nvSpPr>
          <p:spPr>
            <a:xfrm>
              <a:off x="7841285" y="696260"/>
              <a:ext cx="143815" cy="13705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B8A9599B-7914-48A3-C5A3-203DBB719B17}"/>
                </a:ext>
              </a:extLst>
            </p:cNvPr>
            <p:cNvSpPr/>
            <p:nvPr/>
          </p:nvSpPr>
          <p:spPr>
            <a:xfrm rot="10800000" flipH="1" flipV="1">
              <a:off x="7985099" y="297842"/>
              <a:ext cx="381729" cy="7265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5D84016A-6FDB-9DBF-3AEC-B39FD65E1B99}"/>
                </a:ext>
              </a:extLst>
            </p:cNvPr>
            <p:cNvSpPr/>
            <p:nvPr/>
          </p:nvSpPr>
          <p:spPr>
            <a:xfrm rot="10800000" flipH="1" flipV="1">
              <a:off x="7985099" y="510946"/>
              <a:ext cx="381730" cy="7265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83580045-030E-5C82-CB3F-C1FBEC0E1F41}"/>
                </a:ext>
              </a:extLst>
            </p:cNvPr>
            <p:cNvSpPr/>
            <p:nvPr/>
          </p:nvSpPr>
          <p:spPr>
            <a:xfrm rot="10800000" flipH="1" flipV="1">
              <a:off x="7884661" y="724049"/>
              <a:ext cx="482168" cy="74029"/>
            </a:xfrm>
            <a:prstGeom prst="rightArrow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1077833-972E-7E49-5A1C-87C31D383AD4}"/>
              </a:ext>
            </a:extLst>
          </p:cNvPr>
          <p:cNvSpPr/>
          <p:nvPr/>
        </p:nvSpPr>
        <p:spPr>
          <a:xfrm rot="16200000" flipH="1">
            <a:off x="893140" y="5467418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0F2D778-AF62-07FD-B45B-603FF822F3BF}"/>
              </a:ext>
            </a:extLst>
          </p:cNvPr>
          <p:cNvSpPr/>
          <p:nvPr/>
        </p:nvSpPr>
        <p:spPr>
          <a:xfrm rot="16200000" flipH="1">
            <a:off x="7973193" y="3034278"/>
            <a:ext cx="139955" cy="11369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0E72DBE-E171-6F72-6430-473ED740CDE1}"/>
              </a:ext>
            </a:extLst>
          </p:cNvPr>
          <p:cNvSpPr/>
          <p:nvPr/>
        </p:nvSpPr>
        <p:spPr>
          <a:xfrm rot="4095318" flipH="1">
            <a:off x="6194684" y="5194322"/>
            <a:ext cx="1472593" cy="134830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7987A521-0285-91A8-08BD-6AA23C091CB3}"/>
              </a:ext>
            </a:extLst>
          </p:cNvPr>
          <p:cNvSpPr/>
          <p:nvPr/>
        </p:nvSpPr>
        <p:spPr>
          <a:xfrm>
            <a:off x="4740400" y="386591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Parse JSON response</a:t>
            </a: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866A904C-9750-2582-EB11-7C97BF747D5A}"/>
              </a:ext>
            </a:extLst>
          </p:cNvPr>
          <p:cNvSpPr/>
          <p:nvPr/>
        </p:nvSpPr>
        <p:spPr>
          <a:xfrm>
            <a:off x="4740399" y="483744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WFS to Geoserver Geonoticias</a:t>
            </a: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2B799DA-6FF6-2E50-A589-FB971A4BFF4A}"/>
              </a:ext>
            </a:extLst>
          </p:cNvPr>
          <p:cNvSpPr/>
          <p:nvPr/>
        </p:nvSpPr>
        <p:spPr>
          <a:xfrm rot="10800000" flipH="1">
            <a:off x="4535341" y="3364940"/>
            <a:ext cx="2553889" cy="1624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41B87B-2E64-81C3-34AF-19F77DF0D84F}"/>
              </a:ext>
            </a:extLst>
          </p:cNvPr>
          <p:cNvSpPr/>
          <p:nvPr/>
        </p:nvSpPr>
        <p:spPr>
          <a:xfrm rot="16200000" flipV="1">
            <a:off x="3992015" y="3918657"/>
            <a:ext cx="1094709" cy="772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049771CD-156B-B7E1-98AC-5D0316E3AB9F}"/>
              </a:ext>
            </a:extLst>
          </p:cNvPr>
          <p:cNvSpPr/>
          <p:nvPr/>
        </p:nvSpPr>
        <p:spPr>
          <a:xfrm>
            <a:off x="81549" y="5734280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Parse JSON and set filter options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10800000" flipH="1">
            <a:off x="1664643" y="6003636"/>
            <a:ext cx="926470" cy="13672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93E30026-B27B-3B7D-C166-E1EFDD98EE13}"/>
              </a:ext>
            </a:extLst>
          </p:cNvPr>
          <p:cNvSpPr/>
          <p:nvPr/>
        </p:nvSpPr>
        <p:spPr>
          <a:xfrm rot="5400000" flipH="1" flipV="1">
            <a:off x="3165144" y="5617323"/>
            <a:ext cx="289379" cy="14757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F5F1D87F-80DF-C03B-9F84-A23B3F71F025}"/>
              </a:ext>
            </a:extLst>
          </p:cNvPr>
          <p:cNvSpPr/>
          <p:nvPr/>
        </p:nvSpPr>
        <p:spPr>
          <a:xfrm rot="16200000" flipH="1">
            <a:off x="5501838" y="4551188"/>
            <a:ext cx="383138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DB0885E7-5EE8-A44A-0ADC-096059F4C6AC}"/>
              </a:ext>
            </a:extLst>
          </p:cNvPr>
          <p:cNvSpPr/>
          <p:nvPr/>
        </p:nvSpPr>
        <p:spPr>
          <a:xfrm>
            <a:off x="4740399" y="5729211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Updat results list and map layers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5C2C007D-64BE-523F-02BF-3234E532F19C}"/>
              </a:ext>
            </a:extLst>
          </p:cNvPr>
          <p:cNvSpPr/>
          <p:nvPr/>
        </p:nvSpPr>
        <p:spPr>
          <a:xfrm rot="16200000" flipH="1">
            <a:off x="5530705" y="5476247"/>
            <a:ext cx="358015" cy="11377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18CC91F-0544-A5D2-A2E7-6631D1D69B97}"/>
              </a:ext>
            </a:extLst>
          </p:cNvPr>
          <p:cNvSpPr/>
          <p:nvPr/>
        </p:nvSpPr>
        <p:spPr>
          <a:xfrm flipH="1">
            <a:off x="4018952" y="5992989"/>
            <a:ext cx="926470" cy="13672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F9BC94CE-AD63-C0B9-6186-1C306F34A93B}"/>
              </a:ext>
            </a:extLst>
          </p:cNvPr>
          <p:cNvSpPr/>
          <p:nvPr/>
        </p:nvSpPr>
        <p:spPr>
          <a:xfrm rot="8765302" flipH="1">
            <a:off x="4103125" y="1571266"/>
            <a:ext cx="957760" cy="1311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9EBC94-E04F-C0F6-865E-A51FA573585F}"/>
              </a:ext>
            </a:extLst>
          </p:cNvPr>
          <p:cNvGrpSpPr/>
          <p:nvPr/>
        </p:nvGrpSpPr>
        <p:grpSpPr>
          <a:xfrm>
            <a:off x="8653452" y="2422484"/>
            <a:ext cx="483805" cy="1013519"/>
            <a:chOff x="8653452" y="2422484"/>
            <a:chExt cx="483805" cy="1013519"/>
          </a:xfrm>
        </p:grpSpPr>
        <p:sp>
          <p:nvSpPr>
            <p:cNvPr id="119" name="Arrow: Bent-Up 118">
              <a:extLst>
                <a:ext uri="{FF2B5EF4-FFF2-40B4-BE49-F238E27FC236}">
                  <a16:creationId xmlns:a16="http://schemas.microsoft.com/office/drawing/2014/main" id="{2B5DF111-7DDD-5D7F-37EE-2F94FE551795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0634A5-B046-8A74-2B7F-A0ABC771AEDA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B386F76-A078-3971-2D9A-6F65CE4F327E}"/>
              </a:ext>
            </a:extLst>
          </p:cNvPr>
          <p:cNvGrpSpPr/>
          <p:nvPr/>
        </p:nvGrpSpPr>
        <p:grpSpPr>
          <a:xfrm>
            <a:off x="8653451" y="1325013"/>
            <a:ext cx="483805" cy="1013519"/>
            <a:chOff x="8653452" y="2422484"/>
            <a:chExt cx="483805" cy="1013519"/>
          </a:xfrm>
        </p:grpSpPr>
        <p:sp>
          <p:nvSpPr>
            <p:cNvPr id="127" name="Arrow: Bent-Up 126">
              <a:extLst>
                <a:ext uri="{FF2B5EF4-FFF2-40B4-BE49-F238E27FC236}">
                  <a16:creationId xmlns:a16="http://schemas.microsoft.com/office/drawing/2014/main" id="{93520FA4-8AF2-37EE-A703-665D900E47A2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B47FDA-9E82-20D7-6A97-64D1C9B7F9C6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F2B06D6-D6EB-E3A3-C56C-1C331CB009D6}"/>
              </a:ext>
            </a:extLst>
          </p:cNvPr>
          <p:cNvGrpSpPr/>
          <p:nvPr/>
        </p:nvGrpSpPr>
        <p:grpSpPr>
          <a:xfrm>
            <a:off x="8645958" y="3519955"/>
            <a:ext cx="483805" cy="1013519"/>
            <a:chOff x="8653452" y="2422484"/>
            <a:chExt cx="483805" cy="1013519"/>
          </a:xfrm>
        </p:grpSpPr>
        <p:sp>
          <p:nvSpPr>
            <p:cNvPr id="130" name="Arrow: Bent-Up 129">
              <a:extLst>
                <a:ext uri="{FF2B5EF4-FFF2-40B4-BE49-F238E27FC236}">
                  <a16:creationId xmlns:a16="http://schemas.microsoft.com/office/drawing/2014/main" id="{982C64B8-D09A-9333-E1E1-36ECAAEFB757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6D907FD-8CE9-C748-4737-40E82D3ECABE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6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E21998-B3BB-B070-BD5D-85F315B1AAC5}"/>
              </a:ext>
            </a:extLst>
          </p:cNvPr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3887925" y="1008687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99" name="Flowchart: Data 98">
            <a:extLst>
              <a:ext uri="{FF2B5EF4-FFF2-40B4-BE49-F238E27FC236}">
                <a16:creationId xmlns:a16="http://schemas.microsoft.com/office/drawing/2014/main" id="{A673AA58-47EF-1F9C-7366-A75CC240CCD8}"/>
              </a:ext>
            </a:extLst>
          </p:cNvPr>
          <p:cNvSpPr/>
          <p:nvPr/>
        </p:nvSpPr>
        <p:spPr>
          <a:xfrm>
            <a:off x="693225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 feature</a:t>
            </a:r>
            <a:endParaRPr lang="en-US" dirty="0"/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F5EE1FE9-869A-F4F3-792E-31837E45CBFE}"/>
              </a:ext>
            </a:extLst>
          </p:cNvPr>
          <p:cNvSpPr/>
          <p:nvPr/>
        </p:nvSpPr>
        <p:spPr>
          <a:xfrm>
            <a:off x="6549000" y="315406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Highlight all inst features of story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2F100B3D-D792-5333-FBAD-976BEB793CC9}"/>
              </a:ext>
            </a:extLst>
          </p:cNvPr>
          <p:cNvSpPr/>
          <p:nvPr/>
        </p:nvSpPr>
        <p:spPr>
          <a:xfrm>
            <a:off x="693225" y="3158183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Popups w details of all loaded inst at click point</a:t>
            </a:r>
          </a:p>
        </p:txBody>
      </p:sp>
      <p:sp>
        <p:nvSpPr>
          <p:cNvPr id="106" name="Flowchart: Data 105">
            <a:extLst>
              <a:ext uri="{FF2B5EF4-FFF2-40B4-BE49-F238E27FC236}">
                <a16:creationId xmlns:a16="http://schemas.microsoft.com/office/drawing/2014/main" id="{E289704F-A61D-6EC1-5E7D-DD3FBA73F44F}"/>
              </a:ext>
            </a:extLst>
          </p:cNvPr>
          <p:cNvSpPr/>
          <p:nvPr/>
        </p:nvSpPr>
        <p:spPr>
          <a:xfrm>
            <a:off x="6549000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story item</a:t>
            </a:r>
            <a:endParaRPr lang="en-US" dirty="0"/>
          </a:p>
        </p:txBody>
      </p:sp>
      <p:sp>
        <p:nvSpPr>
          <p:cNvPr id="114" name="Flowchart: Data 113">
            <a:extLst>
              <a:ext uri="{FF2B5EF4-FFF2-40B4-BE49-F238E27FC236}">
                <a16:creationId xmlns:a16="http://schemas.microsoft.com/office/drawing/2014/main" id="{DC9F616F-D5A8-11F8-C75B-EE01B756D06A}"/>
              </a:ext>
            </a:extLst>
          </p:cNvPr>
          <p:cNvSpPr/>
          <p:nvPr/>
        </p:nvSpPr>
        <p:spPr>
          <a:xfrm>
            <a:off x="3621112" y="550292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Clink link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54A3F8-EC3B-6346-FC13-C7E680F0814E}"/>
              </a:ext>
            </a:extLst>
          </p:cNvPr>
          <p:cNvGrpSpPr/>
          <p:nvPr/>
        </p:nvGrpSpPr>
        <p:grpSpPr>
          <a:xfrm>
            <a:off x="7743800" y="16072"/>
            <a:ext cx="1368152" cy="892649"/>
            <a:chOff x="7775848" y="-1"/>
            <a:chExt cx="1368152" cy="892649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08AC187B-8A98-037B-36A1-E7BF4098F103}"/>
                </a:ext>
              </a:extLst>
            </p:cNvPr>
            <p:cNvSpPr/>
            <p:nvPr/>
          </p:nvSpPr>
          <p:spPr>
            <a:xfrm>
              <a:off x="7775848" y="-1"/>
              <a:ext cx="1368152" cy="8926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Python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True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False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JS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BE5A94DC-C2ED-3916-142C-BB2FD766EDAE}"/>
                </a:ext>
              </a:extLst>
            </p:cNvPr>
            <p:cNvSpPr/>
            <p:nvPr/>
          </p:nvSpPr>
          <p:spPr>
            <a:xfrm>
              <a:off x="7841285" y="49270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58513AF-4CC1-32F1-4DDD-5CFF7A523DC6}"/>
                </a:ext>
              </a:extLst>
            </p:cNvPr>
            <p:cNvSpPr/>
            <p:nvPr/>
          </p:nvSpPr>
          <p:spPr>
            <a:xfrm rot="10800000" flipH="1" flipV="1">
              <a:off x="7985099" y="84636"/>
              <a:ext cx="381730" cy="666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E5F3E4A-F3CB-DC88-4ACC-24E2F4C502AD}"/>
                </a:ext>
              </a:extLst>
            </p:cNvPr>
            <p:cNvSpPr/>
            <p:nvPr/>
          </p:nvSpPr>
          <p:spPr>
            <a:xfrm>
              <a:off x="7841285" y="262607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FAA51B97-7743-7407-EB68-FC5CC8986DCE}"/>
                </a:ext>
              </a:extLst>
            </p:cNvPr>
            <p:cNvSpPr/>
            <p:nvPr/>
          </p:nvSpPr>
          <p:spPr>
            <a:xfrm>
              <a:off x="7841285" y="481785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16ECA722-0BF2-B2DB-AE2F-187817409E80}"/>
                </a:ext>
              </a:extLst>
            </p:cNvPr>
            <p:cNvSpPr/>
            <p:nvPr/>
          </p:nvSpPr>
          <p:spPr>
            <a:xfrm>
              <a:off x="7841285" y="696260"/>
              <a:ext cx="143815" cy="13705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B8A9599B-7914-48A3-C5A3-203DBB719B17}"/>
                </a:ext>
              </a:extLst>
            </p:cNvPr>
            <p:cNvSpPr/>
            <p:nvPr/>
          </p:nvSpPr>
          <p:spPr>
            <a:xfrm rot="10800000" flipH="1" flipV="1">
              <a:off x="7985099" y="297842"/>
              <a:ext cx="381729" cy="7265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5D84016A-6FDB-9DBF-3AEC-B39FD65E1B99}"/>
                </a:ext>
              </a:extLst>
            </p:cNvPr>
            <p:cNvSpPr/>
            <p:nvPr/>
          </p:nvSpPr>
          <p:spPr>
            <a:xfrm rot="10800000" flipH="1" flipV="1">
              <a:off x="7985099" y="510946"/>
              <a:ext cx="381730" cy="7265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83580045-030E-5C82-CB3F-C1FBEC0E1F41}"/>
                </a:ext>
              </a:extLst>
            </p:cNvPr>
            <p:cNvSpPr/>
            <p:nvPr/>
          </p:nvSpPr>
          <p:spPr>
            <a:xfrm rot="10800000" flipH="1" flipV="1">
              <a:off x="7884661" y="724049"/>
              <a:ext cx="482168" cy="74029"/>
            </a:xfrm>
            <a:prstGeom prst="rightArrow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31437476-3420-B6F2-4333-B04BE15F8339}"/>
              </a:ext>
            </a:extLst>
          </p:cNvPr>
          <p:cNvSpPr/>
          <p:nvPr/>
        </p:nvSpPr>
        <p:spPr>
          <a:xfrm rot="16200000" flipH="1">
            <a:off x="1297139" y="1568635"/>
            <a:ext cx="648072" cy="14101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091ABCF-DA59-61A7-B480-73878BB72CCE}"/>
              </a:ext>
            </a:extLst>
          </p:cNvPr>
          <p:cNvSpPr/>
          <p:nvPr/>
        </p:nvSpPr>
        <p:spPr>
          <a:xfrm>
            <a:off x="3600569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inst item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BCF5D8-D77D-6839-FB70-7C8B96A5AF68}"/>
              </a:ext>
            </a:extLst>
          </p:cNvPr>
          <p:cNvSpPr/>
          <p:nvPr/>
        </p:nvSpPr>
        <p:spPr>
          <a:xfrm>
            <a:off x="1603387" y="1306161"/>
            <a:ext cx="2473921" cy="107827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0EDBAA-2C52-9A23-AF88-0FAA848357A2}"/>
              </a:ext>
            </a:extLst>
          </p:cNvPr>
          <p:cNvSpPr/>
          <p:nvPr/>
        </p:nvSpPr>
        <p:spPr>
          <a:xfrm>
            <a:off x="5206363" y="1306162"/>
            <a:ext cx="2245957" cy="107826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0E6B7FA-D106-56CF-9460-8DF361E7FED8}"/>
              </a:ext>
            </a:extLst>
          </p:cNvPr>
          <p:cNvSpPr/>
          <p:nvPr/>
        </p:nvSpPr>
        <p:spPr>
          <a:xfrm rot="16200000" flipH="1">
            <a:off x="7141454" y="1575286"/>
            <a:ext cx="648073" cy="14101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9821BE87-CA8D-5462-731A-1A501BC6ECE6}"/>
              </a:ext>
            </a:extLst>
          </p:cNvPr>
          <p:cNvSpPr/>
          <p:nvPr/>
        </p:nvSpPr>
        <p:spPr>
          <a:xfrm rot="16200000" flipH="1">
            <a:off x="1343215" y="2763868"/>
            <a:ext cx="555897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0923D3CA-7A4F-2AB6-5FF7-26D9E526B42E}"/>
              </a:ext>
            </a:extLst>
          </p:cNvPr>
          <p:cNvSpPr/>
          <p:nvPr/>
        </p:nvSpPr>
        <p:spPr>
          <a:xfrm>
            <a:off x="3621109" y="3158183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Brightlight inst feature + popup details</a:t>
            </a: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2AF4B4B2-FE5A-5B98-BCB6-2E3FBC54B5F1}"/>
              </a:ext>
            </a:extLst>
          </p:cNvPr>
          <p:cNvSpPr/>
          <p:nvPr/>
        </p:nvSpPr>
        <p:spPr>
          <a:xfrm>
            <a:off x="3621109" y="4330554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details of story + brightlight selected inst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68924497-B3ED-A5B1-1F5E-79EB3320F5F6}"/>
              </a:ext>
            </a:extLst>
          </p:cNvPr>
          <p:cNvSpPr/>
          <p:nvPr/>
        </p:nvSpPr>
        <p:spPr>
          <a:xfrm rot="16200000" flipH="1">
            <a:off x="4408584" y="1723106"/>
            <a:ext cx="326825" cy="14101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56DE53E8-27B5-1AC9-EB09-477A92724703}"/>
              </a:ext>
            </a:extLst>
          </p:cNvPr>
          <p:cNvSpPr/>
          <p:nvPr/>
        </p:nvSpPr>
        <p:spPr>
          <a:xfrm rot="16200000" flipH="1">
            <a:off x="4308112" y="2771908"/>
            <a:ext cx="525371" cy="13863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27D6D874-A76A-8CDC-805F-91AC17B2407A}"/>
              </a:ext>
            </a:extLst>
          </p:cNvPr>
          <p:cNvSpPr/>
          <p:nvPr/>
        </p:nvSpPr>
        <p:spPr>
          <a:xfrm rot="16200000" flipH="1">
            <a:off x="7203996" y="2772238"/>
            <a:ext cx="525371" cy="13863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1BC440B3-D40B-8C86-E75E-FB8311A91C81}"/>
              </a:ext>
            </a:extLst>
          </p:cNvPr>
          <p:cNvSpPr/>
          <p:nvPr/>
        </p:nvSpPr>
        <p:spPr>
          <a:xfrm rot="16200000" flipH="1">
            <a:off x="4338966" y="3991948"/>
            <a:ext cx="466070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E19CCC35-A332-7232-9031-20911E5BF608}"/>
              </a:ext>
            </a:extLst>
          </p:cNvPr>
          <p:cNvSpPr/>
          <p:nvPr/>
        </p:nvSpPr>
        <p:spPr>
          <a:xfrm rot="16200000" flipH="1">
            <a:off x="4338966" y="5159687"/>
            <a:ext cx="466070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7B56655B-8F48-A8FC-874E-DE1F52704697}"/>
              </a:ext>
            </a:extLst>
          </p:cNvPr>
          <p:cNvSpPr/>
          <p:nvPr/>
        </p:nvSpPr>
        <p:spPr>
          <a:xfrm rot="12490343" flipH="1">
            <a:off x="1484306" y="4250906"/>
            <a:ext cx="223195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0E92D621-E325-98CF-6902-0A9B31DFB2B9}"/>
              </a:ext>
            </a:extLst>
          </p:cNvPr>
          <p:cNvSpPr/>
          <p:nvPr/>
        </p:nvSpPr>
        <p:spPr>
          <a:xfrm rot="9109657">
            <a:off x="5424794" y="4239198"/>
            <a:ext cx="228155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8727EB3A-D7BC-1FE3-3862-F9212CAE3F51}"/>
              </a:ext>
            </a:extLst>
          </p:cNvPr>
          <p:cNvSpPr/>
          <p:nvPr/>
        </p:nvSpPr>
        <p:spPr>
          <a:xfrm rot="8996498" flipH="1">
            <a:off x="2899408" y="1775654"/>
            <a:ext cx="118832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CC55B3-3517-6BCA-8D8F-5CD7083402FB}"/>
              </a:ext>
            </a:extLst>
          </p:cNvPr>
          <p:cNvSpPr/>
          <p:nvPr/>
        </p:nvSpPr>
        <p:spPr>
          <a:xfrm rot="1669322">
            <a:off x="2927748" y="4232921"/>
            <a:ext cx="770544" cy="120350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2C29E8-86D2-A9F6-D36E-44EE4061C8B5}"/>
              </a:ext>
            </a:extLst>
          </p:cNvPr>
          <p:cNvSpPr/>
          <p:nvPr/>
        </p:nvSpPr>
        <p:spPr>
          <a:xfrm rot="5400000">
            <a:off x="1991642" y="3074873"/>
            <a:ext cx="2025885" cy="122531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6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8"/>
          <a:stretch/>
        </p:blipFill>
        <p:spPr>
          <a:xfrm>
            <a:off x="4191" y="17532"/>
            <a:ext cx="5980929" cy="283540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4360B-137C-3485-6529-B755A184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" b="-1828"/>
          <a:stretch/>
        </p:blipFill>
        <p:spPr>
          <a:xfrm>
            <a:off x="1331640" y="2595552"/>
            <a:ext cx="5551928" cy="299368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-484"/>
          <a:stretch/>
        </p:blipFill>
        <p:spPr>
          <a:xfrm>
            <a:off x="3554628" y="3645024"/>
            <a:ext cx="5551928" cy="31954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91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E53DC3F7-F4D3-2E7E-DBC1-7BFFC7C55631}"/>
              </a:ext>
            </a:extLst>
          </p:cNvPr>
          <p:cNvSpPr/>
          <p:nvPr/>
        </p:nvSpPr>
        <p:spPr>
          <a:xfrm>
            <a:off x="6101270" y="4875062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7D5D7A71-0566-34A9-E04A-15B3C67C8CAA}"/>
              </a:ext>
            </a:extLst>
          </p:cNvPr>
          <p:cNvSpPr/>
          <p:nvPr/>
        </p:nvSpPr>
        <p:spPr>
          <a:xfrm>
            <a:off x="6130573" y="2126566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24" name="Flowchart: Data 123">
            <a:extLst>
              <a:ext uri="{FF2B5EF4-FFF2-40B4-BE49-F238E27FC236}">
                <a16:creationId xmlns:a16="http://schemas.microsoft.com/office/drawing/2014/main" id="{96737494-EA05-9E13-A15B-8B99FD2B4E9A}"/>
              </a:ext>
            </a:extLst>
          </p:cNvPr>
          <p:cNvSpPr/>
          <p:nvPr/>
        </p:nvSpPr>
        <p:spPr>
          <a:xfrm>
            <a:off x="6183430" y="3026118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Context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515941" y="1160753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Selected story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2356861" y="1844232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1515940" y="206887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story_id, validate, and load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2312061" y="370297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2312060" y="273000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1515940" y="300595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and load overlap egaz</a:t>
            </a:r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3793336" y="2072480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1515939" y="487506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WFS layer, </a:t>
            </a:r>
          </a:p>
          <a:p>
            <a:pPr algn="ctr"/>
            <a:r>
              <a:rPr lang="pt-PT" dirty="0"/>
              <a:t>WFS popup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4067944" y="2969142"/>
            <a:ext cx="1368151" cy="648072"/>
          </a:xfrm>
          <a:prstGeom prst="ellipse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J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4601096" y="2832569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4F999DE-05AC-7566-FB11-886A205EE027}"/>
              </a:ext>
            </a:extLst>
          </p:cNvPr>
          <p:cNvSpPr/>
          <p:nvPr/>
        </p:nvSpPr>
        <p:spPr>
          <a:xfrm>
            <a:off x="1778929" y="395434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História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2322135" y="4605243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ata 99">
            <a:extLst>
              <a:ext uri="{FF2B5EF4-FFF2-40B4-BE49-F238E27FC236}">
                <a16:creationId xmlns:a16="http://schemas.microsoft.com/office/drawing/2014/main" id="{4778DBD6-3DB6-E29E-67BE-6953B0393C28}"/>
              </a:ext>
            </a:extLst>
          </p:cNvPr>
          <p:cNvSpPr/>
          <p:nvPr/>
        </p:nvSpPr>
        <p:spPr>
          <a:xfrm>
            <a:off x="1512116" y="580978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Similar area</a:t>
            </a:r>
            <a:endParaRPr lang="en-US" dirty="0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7529E66E-2865-2578-27A1-61EAA569BFAD}"/>
              </a:ext>
            </a:extLst>
          </p:cNvPr>
          <p:cNvSpPr/>
          <p:nvPr/>
        </p:nvSpPr>
        <p:spPr>
          <a:xfrm>
            <a:off x="3793337" y="579447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selected area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F0941ACE-BCA7-A2CC-1A64-55E4CF9C6FBC}"/>
              </a:ext>
            </a:extLst>
          </p:cNvPr>
          <p:cNvSpPr/>
          <p:nvPr/>
        </p:nvSpPr>
        <p:spPr>
          <a:xfrm>
            <a:off x="3793336" y="487506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publication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43B6BB1-F4FF-1083-7BE9-A67916CB6F20}"/>
              </a:ext>
            </a:extLst>
          </p:cNvPr>
          <p:cNvSpPr/>
          <p:nvPr/>
        </p:nvSpPr>
        <p:spPr>
          <a:xfrm>
            <a:off x="3782905" y="3954341"/>
            <a:ext cx="1901775" cy="672960"/>
          </a:xfrm>
          <a:prstGeom prst="flowChartProcess">
            <a:avLst/>
          </a:prstGeom>
          <a:solidFill>
            <a:srgbClr val="9BBB59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pub/area specific explore</a:t>
            </a: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91E115D3-2308-CD54-694A-3AD21D03A5E1}"/>
              </a:ext>
            </a:extLst>
          </p:cNvPr>
          <p:cNvSpPr/>
          <p:nvPr/>
        </p:nvSpPr>
        <p:spPr>
          <a:xfrm rot="16200000" flipH="1">
            <a:off x="2318314" y="5573198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9DAADC0-A392-968E-C3CB-C636BFBD64F2}"/>
              </a:ext>
            </a:extLst>
          </p:cNvPr>
          <p:cNvSpPr/>
          <p:nvPr/>
        </p:nvSpPr>
        <p:spPr>
          <a:xfrm rot="10800000" flipH="1">
            <a:off x="2611779" y="6049573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0E97BAB-5F35-384D-C7FF-04541B719EB3}"/>
              </a:ext>
            </a:extLst>
          </p:cNvPr>
          <p:cNvSpPr/>
          <p:nvPr/>
        </p:nvSpPr>
        <p:spPr>
          <a:xfrm rot="5400000" flipH="1">
            <a:off x="4597251" y="564346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BFF11273-E2BE-3889-8535-4320C93EDB7E}"/>
              </a:ext>
            </a:extLst>
          </p:cNvPr>
          <p:cNvSpPr/>
          <p:nvPr/>
        </p:nvSpPr>
        <p:spPr>
          <a:xfrm rot="5400000" flipH="1">
            <a:off x="4589455" y="4737171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DF8BC72-0B26-BD37-9E70-2C7E188D3870}"/>
              </a:ext>
            </a:extLst>
          </p:cNvPr>
          <p:cNvSpPr/>
          <p:nvPr/>
        </p:nvSpPr>
        <p:spPr>
          <a:xfrm rot="5400000" flipH="1">
            <a:off x="4549144" y="3756963"/>
            <a:ext cx="379726" cy="13615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Predefined Process 1">
            <a:extLst>
              <a:ext uri="{FF2B5EF4-FFF2-40B4-BE49-F238E27FC236}">
                <a16:creationId xmlns:a16="http://schemas.microsoft.com/office/drawing/2014/main" id="{992BFB04-F9DB-F390-73F1-7A8E7E1CAC26}"/>
              </a:ext>
            </a:extLst>
          </p:cNvPr>
          <p:cNvSpPr/>
          <p:nvPr/>
        </p:nvSpPr>
        <p:spPr>
          <a:xfrm>
            <a:off x="3793336" y="1102930"/>
            <a:ext cx="1901775" cy="763718"/>
          </a:xfrm>
          <a:prstGeom prst="flowChartPredefined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Process explore()</a:t>
            </a:r>
            <a:endParaRPr lang="en-US" dirty="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154B67E-0ECB-C672-608C-DEDC74944A89}"/>
              </a:ext>
            </a:extLst>
          </p:cNvPr>
          <p:cNvSpPr/>
          <p:nvPr/>
        </p:nvSpPr>
        <p:spPr>
          <a:xfrm rot="5400000" flipH="1">
            <a:off x="4609425" y="1956547"/>
            <a:ext cx="269596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9F9CD-C17D-317D-0F16-6849CC7D2401}"/>
              </a:ext>
            </a:extLst>
          </p:cNvPr>
          <p:cNvSpPr/>
          <p:nvPr/>
        </p:nvSpPr>
        <p:spPr>
          <a:xfrm flipV="1">
            <a:off x="3515314" y="3222102"/>
            <a:ext cx="661145" cy="77173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E74D81-A9FA-6EC3-3652-59718142F1EE}"/>
              </a:ext>
            </a:extLst>
          </p:cNvPr>
          <p:cNvSpPr/>
          <p:nvPr/>
        </p:nvSpPr>
        <p:spPr>
          <a:xfrm rot="5400000" flipV="1">
            <a:off x="2663020" y="2340339"/>
            <a:ext cx="1791101" cy="8000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A139B315-2D34-9501-539E-D0DE88270A98}"/>
              </a:ext>
            </a:extLst>
          </p:cNvPr>
          <p:cNvSpPr/>
          <p:nvPr/>
        </p:nvSpPr>
        <p:spPr>
          <a:xfrm flipH="1">
            <a:off x="3265995" y="1435806"/>
            <a:ext cx="332577" cy="1311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BA16F6-6C0C-8257-3055-3E00DCA7EDAC}"/>
              </a:ext>
            </a:extLst>
          </p:cNvPr>
          <p:cNvSpPr/>
          <p:nvPr/>
        </p:nvSpPr>
        <p:spPr>
          <a:xfrm flipV="1">
            <a:off x="2463004" y="933109"/>
            <a:ext cx="4629272" cy="7226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C41387BB-1B55-7448-CFFB-FA2B719861AA}"/>
              </a:ext>
            </a:extLst>
          </p:cNvPr>
          <p:cNvSpPr/>
          <p:nvPr/>
        </p:nvSpPr>
        <p:spPr>
          <a:xfrm rot="10800000" flipH="1">
            <a:off x="5194321" y="3271771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ata 119">
            <a:extLst>
              <a:ext uri="{FF2B5EF4-FFF2-40B4-BE49-F238E27FC236}">
                <a16:creationId xmlns:a16="http://schemas.microsoft.com/office/drawing/2014/main" id="{C09368B1-B37E-9FE8-030C-F93765C85930}"/>
              </a:ext>
            </a:extLst>
          </p:cNvPr>
          <p:cNvSpPr/>
          <p:nvPr/>
        </p:nvSpPr>
        <p:spPr>
          <a:xfrm>
            <a:off x="6092577" y="3963971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372BFBD-9D24-8FDD-EF28-6933D61851E3}"/>
              </a:ext>
            </a:extLst>
          </p:cNvPr>
          <p:cNvSpPr/>
          <p:nvPr/>
        </p:nvSpPr>
        <p:spPr>
          <a:xfrm flipH="1">
            <a:off x="8047156" y="2392770"/>
            <a:ext cx="358188" cy="9257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6391F74F-42DE-9273-464E-469365490A56}"/>
              </a:ext>
            </a:extLst>
          </p:cNvPr>
          <p:cNvSpPr/>
          <p:nvPr/>
        </p:nvSpPr>
        <p:spPr>
          <a:xfrm rot="5400000" flipH="1">
            <a:off x="6913231" y="2850223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050A5A55-359B-0A3A-E729-5AD747F6416D}"/>
              </a:ext>
            </a:extLst>
          </p:cNvPr>
          <p:cNvSpPr/>
          <p:nvPr/>
        </p:nvSpPr>
        <p:spPr>
          <a:xfrm rot="16200000" flipH="1">
            <a:off x="6918623" y="4632929"/>
            <a:ext cx="253844" cy="13334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D34D411-7FD1-4F4B-BB81-D4D1EA6191E5}"/>
              </a:ext>
            </a:extLst>
          </p:cNvPr>
          <p:cNvSpPr/>
          <p:nvPr/>
        </p:nvSpPr>
        <p:spPr>
          <a:xfrm flipV="1">
            <a:off x="7990864" y="5220106"/>
            <a:ext cx="417105" cy="8088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545E1E-C386-66DD-2F63-5536220C7ED9}"/>
              </a:ext>
            </a:extLst>
          </p:cNvPr>
          <p:cNvSpPr/>
          <p:nvPr/>
        </p:nvSpPr>
        <p:spPr>
          <a:xfrm rot="16200000">
            <a:off x="6928288" y="3808034"/>
            <a:ext cx="2881495" cy="8901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CF791D3-09A8-CF25-5B4E-8C7891CA64F9}"/>
              </a:ext>
            </a:extLst>
          </p:cNvPr>
          <p:cNvSpPr/>
          <p:nvPr/>
        </p:nvSpPr>
        <p:spPr>
          <a:xfrm rot="19150012" flipH="1">
            <a:off x="5257467" y="2687413"/>
            <a:ext cx="1140194" cy="14384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0574985C-90E4-4543-0C02-9A499F1AF758}"/>
              </a:ext>
            </a:extLst>
          </p:cNvPr>
          <p:cNvSpPr/>
          <p:nvPr/>
        </p:nvSpPr>
        <p:spPr>
          <a:xfrm rot="16200000" flipH="1">
            <a:off x="2362866" y="960188"/>
            <a:ext cx="190369" cy="14327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9321E-8F3A-3D4D-0A17-C396650E3CA9}"/>
              </a:ext>
            </a:extLst>
          </p:cNvPr>
          <p:cNvSpPr/>
          <p:nvPr/>
        </p:nvSpPr>
        <p:spPr>
          <a:xfrm rot="5400000" flipV="1">
            <a:off x="6462200" y="1521706"/>
            <a:ext cx="1180147" cy="8000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A0459292-F66F-9CE2-503A-A0523BE578BB}"/>
              </a:ext>
            </a:extLst>
          </p:cNvPr>
          <p:cNvSpPr/>
          <p:nvPr/>
        </p:nvSpPr>
        <p:spPr>
          <a:xfrm rot="3721795" flipH="1" flipV="1">
            <a:off x="4949716" y="4135712"/>
            <a:ext cx="1673305" cy="10913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F14FDCB-610E-E4CB-F556-682102B1B0DA}"/>
              </a:ext>
            </a:extLst>
          </p:cNvPr>
          <p:cNvSpPr/>
          <p:nvPr/>
        </p:nvSpPr>
        <p:spPr>
          <a:xfrm rot="12896740" flipH="1" flipV="1">
            <a:off x="5286702" y="3632993"/>
            <a:ext cx="1219503" cy="13501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b="1041"/>
          <a:stretch/>
        </p:blipFill>
        <p:spPr>
          <a:xfrm>
            <a:off x="2553745" y="3068960"/>
            <a:ext cx="6552811" cy="377150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752" b="-764"/>
          <a:stretch/>
        </p:blipFill>
        <p:spPr>
          <a:xfrm>
            <a:off x="31617" y="39648"/>
            <a:ext cx="5980544" cy="333724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92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Overview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B75CB6EC-7D10-86D0-6CF9-22EE7ECC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Motivation</a:t>
            </a:r>
            <a:endParaRPr lang="en-US" sz="20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Corpora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Internal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Data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Application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Setup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Publish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Contextualize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Explore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Manage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Outline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73997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Dashboard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btitle 1">
            <a:extLst>
              <a:ext uri="{FF2B5EF4-FFF2-40B4-BE49-F238E27FC236}">
                <a16:creationId xmlns:a16="http://schemas.microsoft.com/office/drawing/2014/main" id="{33711256-0525-85E3-970F-97DC7B46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Hotspots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API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Download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Saved searches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Temporal animations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Word association in space: identification of new trends or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70105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8568952" cy="5328592"/>
          </a:xfrm>
        </p:spPr>
        <p:txBody>
          <a:bodyPr numCol="2"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review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Citizen empowerment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Spatial information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News localization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Web application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Methodology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Justification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Distinction from previous work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Public participation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Nuanced “place”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Knowledge facilitation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Features</a:t>
            </a:r>
            <a:endParaRPr lang="en-US" sz="2400" dirty="0">
              <a:solidFill>
                <a:srgbClr val="9BBB59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Study area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Data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Manipulation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Collection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preparation &amp; integration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Development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Concept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Model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  <a:endParaRPr lang="en-US" sz="2000" dirty="0">
              <a:solidFill>
                <a:srgbClr val="5C676D"/>
              </a:solidFill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GIS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Web interface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Front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Back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Feedback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Initialization of development environment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Tool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Testing /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Status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Use cases flow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Future Opportunities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Validation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Application to </a:t>
            </a:r>
            <a:r>
              <a:rPr lang="en-US" sz="1600" dirty="0" err="1">
                <a:solidFill>
                  <a:srgbClr val="5C676D"/>
                </a:solidFill>
              </a:rPr>
              <a:t>GeoIntelligence</a:t>
            </a:r>
            <a:endParaRPr lang="en-US" sz="1600" dirty="0">
              <a:solidFill>
                <a:srgbClr val="5C676D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Sub-article definitions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Recommended extraction of place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Incorporation of historical stories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Statistical Analysis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9BBB59"/>
                </a:solidFill>
              </a:rPr>
              <a:t>Dashbord</a:t>
            </a:r>
            <a:r>
              <a:rPr lang="en-US" sz="1200" dirty="0">
                <a:solidFill>
                  <a:srgbClr val="9BBB59"/>
                </a:solidFill>
              </a:rPr>
              <a:t>	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Conclusion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*Latex in </a:t>
            </a:r>
            <a:r>
              <a:rPr lang="en-US" sz="2400" dirty="0" err="1">
                <a:solidFill>
                  <a:srgbClr val="9BBB59"/>
                </a:solidFill>
              </a:rPr>
              <a:t>moodle</a:t>
            </a:r>
            <a:endParaRPr lang="en-US" sz="2400" dirty="0">
              <a:solidFill>
                <a:srgbClr val="9BBB5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Report: </a:t>
            </a:r>
            <a:r>
              <a:rPr lang="en-US" dirty="0">
                <a:solidFill>
                  <a:srgbClr val="9BBB59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632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Questions: </a:t>
            </a:r>
            <a:r>
              <a:rPr lang="en-US" dirty="0">
                <a:solidFill>
                  <a:srgbClr val="9BBB59"/>
                </a:solidFill>
              </a:rPr>
              <a:t>Technical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AF3BF03E-BA31-C819-8E02-97B29C0EE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System architecture: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Apache vs. Flask: does it surround Flask (everything goes through Apache) or does Apache rest </a:t>
            </a:r>
            <a:r>
              <a:rPr lang="en-US" sz="1600" dirty="0" err="1">
                <a:solidFill>
                  <a:srgbClr val="5C676D"/>
                </a:solidFill>
              </a:rPr>
              <a:t>inbetween</a:t>
            </a:r>
            <a:r>
              <a:rPr lang="en-US" sz="1600" dirty="0">
                <a:solidFill>
                  <a:srgbClr val="5C676D"/>
                </a:solidFill>
              </a:rPr>
              <a:t> the Client and the app and the static files (as pictured)?</a:t>
            </a:r>
          </a:p>
        </p:txBody>
      </p:sp>
    </p:spTree>
    <p:extLst>
      <p:ext uri="{BB962C8B-B14F-4D97-AF65-F5344CB8AC3E}">
        <p14:creationId xmlns:p14="http://schemas.microsoft.com/office/powerpoint/2010/main" val="81542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Feedback: welcome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Roadblocks: time</a:t>
            </a:r>
            <a:endParaRPr lang="en-US" sz="24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 progression: none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Future development plans: lots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Strategy for completion: 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Presentation: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live demos – will fail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movies more than 2 min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Motivation: innovation. Things that didn’t previously exist, support need for the work.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Highlight work during and 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Intro, relevance, methodology (1 or 2 slides), Results and beyond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Next steps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Motivation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2ACF088-A520-FD04-E9EB-E14C3DAFA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>
                <a:solidFill>
                  <a:srgbClr val="9BBB59"/>
                </a:solidFill>
              </a:rPr>
              <a:t>Is there value in integrating a spatial component to news databases?</a:t>
            </a:r>
          </a:p>
          <a:p>
            <a:pPr algn="l"/>
            <a:endParaRPr lang="en-US" sz="2400" b="1" dirty="0">
              <a:solidFill>
                <a:srgbClr val="BED6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The association of place will provide a new dimension of understanding of incident distribution at a local level.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Discovery for users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Context to journal readers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Tool for researchers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Contribute to </a:t>
            </a:r>
            <a:r>
              <a:rPr lang="en-US" sz="1600" i="1" dirty="0" err="1">
                <a:solidFill>
                  <a:srgbClr val="5C676D"/>
                </a:solidFill>
              </a:rPr>
              <a:t>geointelligence</a:t>
            </a:r>
            <a:r>
              <a:rPr lang="en-US" sz="1600" i="1" dirty="0">
                <a:solidFill>
                  <a:srgbClr val="5C676D"/>
                </a:solidFill>
              </a:rPr>
              <a:t> of the area</a:t>
            </a:r>
          </a:p>
          <a:p>
            <a:pPr lvl="1" algn="l"/>
            <a:endParaRPr lang="en-US" sz="2000" i="1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Publishers integrating spatial news may provide an improved user experience to readers, expand readership, and better manage spatial, temporal, and thematic coverage of stories.</a:t>
            </a:r>
          </a:p>
        </p:txBody>
      </p:sp>
    </p:spTree>
    <p:extLst>
      <p:ext uri="{BB962C8B-B14F-4D97-AF65-F5344CB8AC3E}">
        <p14:creationId xmlns:p14="http://schemas.microsoft.com/office/powerpoint/2010/main" val="222967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33" name="Picture 32">
            <a:hlinkClick r:id="rId3"/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64" y="1498076"/>
            <a:ext cx="1232659" cy="5195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4004567" y="1066759"/>
            <a:ext cx="1962449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Jan - March 2022</a:t>
            </a:r>
            <a:endParaRPr lang="en-US" sz="1200" dirty="0">
              <a:solidFill>
                <a:srgbClr val="9BBB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27D95-0DCA-41F3-7D04-857818CFC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881" y="2017575"/>
            <a:ext cx="1616224" cy="945687"/>
          </a:xfrm>
        </p:spPr>
        <p:txBody>
          <a:bodyPr>
            <a:noAutofit/>
          </a:bodyPr>
          <a:lstStyle/>
          <a:p>
            <a:pPr algn="l"/>
            <a:r>
              <a:rPr lang="pt-PT" sz="1400" dirty="0">
                <a:hlinkClick r:id="rId3"/>
              </a:rPr>
              <a:t>Facebook</a:t>
            </a:r>
            <a:r>
              <a:rPr lang="en-US" sz="1400" dirty="0">
                <a:hlinkClick r:id="rId3"/>
              </a:rPr>
              <a:t> posts</a:t>
            </a:r>
            <a:endParaRPr lang="en-US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39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45</a:t>
            </a:r>
          </a:p>
          <a:p>
            <a:pPr algn="l"/>
            <a:r>
              <a:rPr lang="pt-PT" sz="1000" i="1" dirty="0">
                <a:solidFill>
                  <a:srgbClr val="5C676D"/>
                </a:solidFill>
              </a:rPr>
              <a:t>*Yet incomplete for Q1</a:t>
            </a:r>
            <a:endParaRPr lang="pt-PT" sz="1400" dirty="0">
              <a:solidFill>
                <a:srgbClr val="5C676D"/>
              </a:solidFill>
            </a:endParaRPr>
          </a:p>
        </p:txBody>
      </p:sp>
      <p:pic>
        <p:nvPicPr>
          <p:cNvPr id="1028" name="Picture 4" descr="logo">
            <a:hlinkClick r:id="rId5"/>
            <a:extLst>
              <a:ext uri="{FF2B5EF4-FFF2-40B4-BE49-F238E27FC236}">
                <a16:creationId xmlns:a16="http://schemas.microsoft.com/office/drawing/2014/main" id="{95246F49-D83A-A978-EB4E-BC1A8798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22" y="1559725"/>
            <a:ext cx="1274475" cy="3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17800A8-92BE-813E-E63F-7F04E5CA2A1E}"/>
              </a:ext>
            </a:extLst>
          </p:cNvPr>
          <p:cNvSpPr txBox="1">
            <a:spLocks/>
          </p:cNvSpPr>
          <p:nvPr/>
        </p:nvSpPr>
        <p:spPr>
          <a:xfrm>
            <a:off x="7219837" y="2017576"/>
            <a:ext cx="1616224" cy="83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7"/>
              </a:rPr>
              <a:t>Freguesia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4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5</a:t>
            </a:r>
          </a:p>
          <a:p>
            <a:pPr algn="l"/>
            <a:endParaRPr lang="pt-PT" sz="1400" dirty="0"/>
          </a:p>
        </p:txBody>
      </p:sp>
      <p:pic>
        <p:nvPicPr>
          <p:cNvPr id="1026" name="Picture 2" descr="Mensagem de Lisboa">
            <a:hlinkClick r:id="rId8"/>
            <a:extLst>
              <a:ext uri="{FF2B5EF4-FFF2-40B4-BE49-F238E27FC236}">
                <a16:creationId xmlns:a16="http://schemas.microsoft.com/office/drawing/2014/main" id="{901BC818-97EE-7357-5719-EFDFE666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1" y="1633696"/>
            <a:ext cx="1273355" cy="24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5C4B6943-FF2A-61A5-E1E0-D062A8DA1627}"/>
              </a:ext>
            </a:extLst>
          </p:cNvPr>
          <p:cNvSpPr txBox="1">
            <a:spLocks/>
          </p:cNvSpPr>
          <p:nvPr/>
        </p:nvSpPr>
        <p:spPr>
          <a:xfrm>
            <a:off x="4965859" y="2017576"/>
            <a:ext cx="1616224" cy="116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8"/>
              </a:rPr>
              <a:t>Online Journal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143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360</a:t>
            </a:r>
          </a:p>
        </p:txBody>
      </p:sp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1" y="1628475"/>
            <a:ext cx="1079057" cy="25870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2077C03-7963-3A5E-4807-A92AA767C809}"/>
              </a:ext>
            </a:extLst>
          </p:cNvPr>
          <p:cNvSpPr txBox="1">
            <a:spLocks/>
          </p:cNvSpPr>
          <p:nvPr/>
        </p:nvSpPr>
        <p:spPr>
          <a:xfrm>
            <a:off x="457903" y="2017576"/>
            <a:ext cx="1616224" cy="350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10"/>
              </a:rPr>
              <a:t>CML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92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123</a:t>
            </a:r>
          </a:p>
          <a:p>
            <a:pPr algn="l"/>
            <a:endParaRPr lang="pt-PT" sz="1400" dirty="0">
              <a:solidFill>
                <a:srgbClr val="5C676D"/>
              </a:solidFill>
            </a:endParaRPr>
          </a:p>
          <a:p>
            <a:pPr algn="l"/>
            <a:endParaRPr lang="pt-PT" sz="1400" dirty="0"/>
          </a:p>
          <a:p>
            <a:pPr algn="l"/>
            <a:endParaRPr lang="pt-PT" sz="1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8C54B8-4780-2089-C773-18E370F5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66040"/>
              </p:ext>
            </p:extLst>
          </p:nvPr>
        </p:nvGraphicFramePr>
        <p:xfrm>
          <a:off x="1763688" y="3183250"/>
          <a:ext cx="604229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53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92886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519559675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600" dirty="0"/>
                        <a:t>Attribute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CML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JFCdO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Mensagem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Title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Summary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Publish date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Section(s)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Tags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Author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89579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6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493433" y="4459660"/>
            <a:ext cx="2893227" cy="192881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7596336" y="4459660"/>
            <a:ext cx="1296144" cy="199733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303781" y="5923948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4516477"/>
            <a:ext cx="942982" cy="533404"/>
          </a:xfrm>
          <a:prstGeom prst="rect">
            <a:avLst/>
          </a:prstGeom>
        </p:spPr>
      </p:pic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BB6C83B-D799-6F10-7973-7981A05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25223"/>
              </p:ext>
            </p:extLst>
          </p:nvPr>
        </p:nvGraphicFramePr>
        <p:xfrm>
          <a:off x="861570" y="1051439"/>
          <a:ext cx="809746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161253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907747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899420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8301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322713"/>
                    </a:ext>
                  </a:extLst>
                </a:gridCol>
                <a:gridCol w="60862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400" dirty="0"/>
                        <a:t>Source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Name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Original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Loaded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Transformation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Geo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EPSG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Território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2019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528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Unioned polygons, at freguesia, municipality, distrito levels, and national (continental) areas, created AML area, transformed to 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</a:t>
                      </a:r>
                      <a:r>
                        <a:rPr lang="en-US" sz="1400" dirty="0" err="1">
                          <a:solidFill>
                            <a:srgbClr val="5C676D"/>
                          </a:solidFill>
                        </a:rPr>
                        <a:t>ório</a:t>
                      </a:r>
                      <a:endParaRPr lang="pt-PT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2017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191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“ ”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Grande Parques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Ambiente DMEVAE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Geonames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PT</a:t>
                      </a:r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 (5 apr 2022)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3786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Intersection with Lisbon study 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Point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</a:tbl>
          </a:graphicData>
        </a:graphic>
      </p:graphicFrame>
      <p:sp>
        <p:nvSpPr>
          <p:cNvPr id="10" name="Subtitle 1">
            <a:extLst>
              <a:ext uri="{FF2B5EF4-FFF2-40B4-BE49-F238E27FC236}">
                <a16:creationId xmlns:a16="http://schemas.microsoft.com/office/drawing/2014/main" id="{59DE26CA-3CDA-072F-8747-1C6EC553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810" y="5106698"/>
            <a:ext cx="4042526" cy="100811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C676D"/>
                </a:solidFill>
              </a:rPr>
              <a:t>Study area of Lisbon</a:t>
            </a:r>
          </a:p>
          <a:p>
            <a:pPr algn="l"/>
            <a:r>
              <a:rPr lang="en-US" sz="1400" dirty="0">
                <a:solidFill>
                  <a:srgbClr val="5C676D"/>
                </a:solidFill>
              </a:rPr>
              <a:t>Distrito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800" b="0" dirty="0">
                <a:solidFill>
                  <a:srgbClr val="202124"/>
                </a:solidFill>
                <a:effectLst/>
              </a:rPr>
              <a:t>∪</a:t>
            </a:r>
            <a:r>
              <a:rPr lang="en-US" sz="1000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Área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Metropolitana</a:t>
            </a:r>
            <a:r>
              <a:rPr lang="en-US" sz="1400" dirty="0">
                <a:solidFill>
                  <a:srgbClr val="5C676D"/>
                </a:solidFill>
              </a:rPr>
              <a:t>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Toolset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43188F1B-5498-7441-AB7D-DF5850BFF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568" y="2060848"/>
            <a:ext cx="4032448" cy="2520280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rgbClr val="5C676D"/>
                </a:solidFill>
              </a:rPr>
              <a:t>W</a:t>
            </a:r>
            <a:r>
              <a:rPr lang="en-US" sz="2000" dirty="0">
                <a:solidFill>
                  <a:srgbClr val="5C676D"/>
                </a:solidFill>
              </a:rPr>
              <a:t>eb App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Spatial data backend: </a:t>
            </a:r>
            <a:r>
              <a:rPr lang="en-US" sz="1800" dirty="0" err="1">
                <a:solidFill>
                  <a:srgbClr val="5C676D"/>
                </a:solidFill>
              </a:rPr>
              <a:t>PostGIS</a:t>
            </a:r>
            <a:r>
              <a:rPr lang="en-US" sz="1800" dirty="0">
                <a:solidFill>
                  <a:srgbClr val="5C676D"/>
                </a:solidFill>
              </a:rPr>
              <a:t>, </a:t>
            </a:r>
            <a:r>
              <a:rPr lang="en-US" sz="1800" dirty="0" err="1">
                <a:solidFill>
                  <a:srgbClr val="5C676D"/>
                </a:solidFill>
              </a:rPr>
              <a:t>PostGreSQL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 err="1">
                <a:solidFill>
                  <a:srgbClr val="5C676D"/>
                </a:solidFill>
              </a:rPr>
              <a:t>GeoNode</a:t>
            </a:r>
            <a:r>
              <a:rPr lang="en-US" sz="1800" dirty="0">
                <a:solidFill>
                  <a:srgbClr val="5C676D"/>
                </a:solidFill>
              </a:rPr>
              <a:t>: </a:t>
            </a:r>
            <a:r>
              <a:rPr lang="en-US" sz="1800" dirty="0" err="1">
                <a:solidFill>
                  <a:srgbClr val="5C676D"/>
                </a:solidFill>
              </a:rPr>
              <a:t>GeoServer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Client Libraries: Open Layers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Language: Python, SQL, </a:t>
            </a:r>
            <a:r>
              <a:rPr lang="en-US" sz="1800" dirty="0" err="1">
                <a:solidFill>
                  <a:srgbClr val="5C676D"/>
                </a:solidFill>
              </a:rPr>
              <a:t>Javascript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WSGI Server</a:t>
            </a:r>
          </a:p>
        </p:txBody>
      </p:sp>
    </p:spTree>
    <p:extLst>
      <p:ext uri="{BB962C8B-B14F-4D97-AF65-F5344CB8AC3E}">
        <p14:creationId xmlns:p14="http://schemas.microsoft.com/office/powerpoint/2010/main" val="2239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B14398-D52C-9B20-C2EA-FB746FA121C9}"/>
              </a:ext>
            </a:extLst>
          </p:cNvPr>
          <p:cNvCxnSpPr>
            <a:cxnSpLocks/>
          </p:cNvCxnSpPr>
          <p:nvPr/>
        </p:nvCxnSpPr>
        <p:spPr>
          <a:xfrm>
            <a:off x="5372430" y="1007634"/>
            <a:ext cx="0" cy="5347469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450438-9E42-9D23-3B12-8D1EF654B6C4}"/>
              </a:ext>
            </a:extLst>
          </p:cNvPr>
          <p:cNvCxnSpPr>
            <a:cxnSpLocks/>
          </p:cNvCxnSpPr>
          <p:nvPr/>
        </p:nvCxnSpPr>
        <p:spPr>
          <a:xfrm>
            <a:off x="2650444" y="1007634"/>
            <a:ext cx="4469" cy="53736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AA77D58-3DD5-83FD-8EBC-922291D2C925}"/>
              </a:ext>
            </a:extLst>
          </p:cNvPr>
          <p:cNvSpPr/>
          <p:nvPr/>
        </p:nvSpPr>
        <p:spPr>
          <a:xfrm>
            <a:off x="539552" y="1007634"/>
            <a:ext cx="8410294" cy="5373694"/>
          </a:xfrm>
          <a:prstGeom prst="flowChartProcess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3120513" y="2688839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3153504" y="5190199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EB1231D-5B7C-1698-E45A-D4196DA40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4" y="4221536"/>
            <a:ext cx="1624446" cy="594083"/>
          </a:xfrm>
          <a:prstGeom prst="rect">
            <a:avLst/>
          </a:prstGeom>
        </p:spPr>
      </p:pic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9AD52000-904B-5421-262A-664D019EFED3}"/>
              </a:ext>
            </a:extLst>
          </p:cNvPr>
          <p:cNvSpPr/>
          <p:nvPr/>
        </p:nvSpPr>
        <p:spPr>
          <a:xfrm>
            <a:off x="619498" y="2830290"/>
            <a:ext cx="1821772" cy="3263005"/>
          </a:xfrm>
          <a:prstGeom prst="flowChartMagneticDisk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6CD7BF7E-B530-27FB-868C-CBF4D9DF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" y="5048935"/>
            <a:ext cx="743751" cy="7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2CE0FC-5DF2-726B-AB8C-E1EFF0755ECC}"/>
              </a:ext>
            </a:extLst>
          </p:cNvPr>
          <p:cNvGrpSpPr/>
          <p:nvPr/>
        </p:nvGrpSpPr>
        <p:grpSpPr>
          <a:xfrm>
            <a:off x="6864830" y="2012856"/>
            <a:ext cx="1821772" cy="955944"/>
            <a:chOff x="6707083" y="1392936"/>
            <a:chExt cx="1821772" cy="95594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5926CD1-DBAC-9FFF-7D6A-3D5DEACFFB16}"/>
                </a:ext>
              </a:extLst>
            </p:cNvPr>
            <p:cNvSpPr/>
            <p:nvPr/>
          </p:nvSpPr>
          <p:spPr>
            <a:xfrm>
              <a:off x="6707083" y="1392936"/>
              <a:ext cx="1821772" cy="955944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sz="1200" dirty="0">
                  <a:solidFill>
                    <a:srgbClr val="9BBB59"/>
                  </a:solidFill>
                </a:rPr>
                <a:t>Static files</a:t>
              </a:r>
              <a:endParaRPr lang="en-US" sz="1200" dirty="0">
                <a:solidFill>
                  <a:srgbClr val="9BBB59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DEA8CD-50CC-E106-8F4F-AAF9E909502E}"/>
                </a:ext>
              </a:extLst>
            </p:cNvPr>
            <p:cNvGrpSpPr/>
            <p:nvPr/>
          </p:nvGrpSpPr>
          <p:grpSpPr>
            <a:xfrm>
              <a:off x="6968651" y="1476069"/>
              <a:ext cx="1298636" cy="578916"/>
              <a:chOff x="6944590" y="1521814"/>
              <a:chExt cx="1298636" cy="578916"/>
            </a:xfrm>
          </p:grpSpPr>
          <p:pic>
            <p:nvPicPr>
              <p:cNvPr id="29" name="Picture 12">
                <a:extLst>
                  <a:ext uri="{FF2B5EF4-FFF2-40B4-BE49-F238E27FC236}">
                    <a16:creationId xmlns:a16="http://schemas.microsoft.com/office/drawing/2014/main" id="{67F4CCD6-1DBF-7FF2-AF28-5E1BB00C0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4590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 descr="W3C HTML5 Logo">
                <a:extLst>
                  <a:ext uri="{FF2B5EF4-FFF2-40B4-BE49-F238E27FC236}">
                    <a16:creationId xmlns:a16="http://schemas.microsoft.com/office/drawing/2014/main" id="{A1B12911-31EF-F1FF-AD69-D4680D6816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78" r="14617"/>
              <a:stretch/>
            </p:blipFill>
            <p:spPr bwMode="auto">
              <a:xfrm>
                <a:off x="7392074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0" descr="Javascript Logo">
                <a:extLst>
                  <a:ext uri="{FF2B5EF4-FFF2-40B4-BE49-F238E27FC236}">
                    <a16:creationId xmlns:a16="http://schemas.microsoft.com/office/drawing/2014/main" id="{3823F9BD-B30F-D0E2-1E3E-B0AB70B84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8" t="3213" r="30438" b="3135"/>
              <a:stretch/>
            </p:blipFill>
            <p:spPr bwMode="auto">
              <a:xfrm>
                <a:off x="7839558" y="1524061"/>
                <a:ext cx="4036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494CF-8CBA-DE52-6908-02E822FA3375}"/>
              </a:ext>
            </a:extLst>
          </p:cNvPr>
          <p:cNvGrpSpPr/>
          <p:nvPr/>
        </p:nvGrpSpPr>
        <p:grpSpPr>
          <a:xfrm>
            <a:off x="6864830" y="5370304"/>
            <a:ext cx="1821772" cy="716690"/>
            <a:chOff x="3658414" y="4341196"/>
            <a:chExt cx="1821772" cy="716690"/>
          </a:xfrm>
        </p:grpSpPr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984" y="4527147"/>
              <a:ext cx="1627259" cy="3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E17D6D2-5177-6148-C534-EF9262AC7712}"/>
                </a:ext>
              </a:extLst>
            </p:cNvPr>
            <p:cNvSpPr/>
            <p:nvPr/>
          </p:nvSpPr>
          <p:spPr>
            <a:xfrm>
              <a:off x="3658414" y="4341196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6864830" y="103568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44664-AE73-C5CA-DABE-34DA80BCE598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430832" y="2968800"/>
            <a:ext cx="2344884" cy="969725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BD6C83-7C51-3D98-4DA9-FBB3766B3AD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25855" y="3047184"/>
            <a:ext cx="694658" cy="418688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9D5423-BE26-A53C-E68B-B3EB40B07258}"/>
              </a:ext>
            </a:extLst>
          </p:cNvPr>
          <p:cNvCxnSpPr>
            <a:cxnSpLocks/>
          </p:cNvCxnSpPr>
          <p:nvPr/>
        </p:nvCxnSpPr>
        <p:spPr>
          <a:xfrm>
            <a:off x="2123728" y="5976545"/>
            <a:ext cx="4741102" cy="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BA6E51-AD84-93C8-1416-CF848E139E9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25855" y="5548544"/>
            <a:ext cx="727649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159F05-8C63-C9B1-EAF7-98253B90F693}"/>
              </a:ext>
            </a:extLst>
          </p:cNvPr>
          <p:cNvGrpSpPr/>
          <p:nvPr/>
        </p:nvGrpSpPr>
        <p:grpSpPr>
          <a:xfrm>
            <a:off x="619498" y="1127327"/>
            <a:ext cx="1821772" cy="716690"/>
            <a:chOff x="619498" y="1127327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619498" y="1127327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715140" y="1312774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2D5CF0-3F4A-C971-A49D-F1F591075466}"/>
              </a:ext>
            </a:extLst>
          </p:cNvPr>
          <p:cNvCxnSpPr>
            <a:cxnSpLocks/>
          </p:cNvCxnSpPr>
          <p:nvPr/>
        </p:nvCxnSpPr>
        <p:spPr>
          <a:xfrm flipV="1">
            <a:off x="5372430" y="3211985"/>
            <a:ext cx="3577416" cy="30711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>
            <a:off x="50808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Storage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>
            <a:off x="2610401" y="608639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Access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4BE02F-8C53-4AB2-CCCC-DA36E360D5B6}"/>
              </a:ext>
            </a:extLst>
          </p:cNvPr>
          <p:cNvSpPr txBox="1"/>
          <p:nvPr/>
        </p:nvSpPr>
        <p:spPr>
          <a:xfrm>
            <a:off x="5360711" y="9704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Presentation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  <a:stCxn id="16" idx="0"/>
            <a:endCxn id="66" idx="2"/>
          </p:cNvCxnSpPr>
          <p:nvPr/>
        </p:nvCxnSpPr>
        <p:spPr>
          <a:xfrm flipH="1" flipV="1">
            <a:off x="4061446" y="4660513"/>
            <a:ext cx="2944" cy="529686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90BFD-0004-B1D6-5C9F-6E75DECC3448}"/>
              </a:ext>
            </a:extLst>
          </p:cNvPr>
          <p:cNvCxnSpPr>
            <a:cxnSpLocks/>
          </p:cNvCxnSpPr>
          <p:nvPr/>
        </p:nvCxnSpPr>
        <p:spPr>
          <a:xfrm flipV="1">
            <a:off x="4942285" y="2843734"/>
            <a:ext cx="1922545" cy="3037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4DA776-62FC-7F07-FFA5-740A19AD863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>
            <a:off x="7775716" y="1752379"/>
            <a:ext cx="0" cy="260477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534899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898EF6-FEAF-8460-0309-4E209B15769C}"/>
              </a:ext>
            </a:extLst>
          </p:cNvPr>
          <p:cNvGrpSpPr/>
          <p:nvPr/>
        </p:nvGrpSpPr>
        <p:grpSpPr>
          <a:xfrm>
            <a:off x="6867430" y="4260726"/>
            <a:ext cx="2032052" cy="1059033"/>
            <a:chOff x="6782676" y="3543723"/>
            <a:chExt cx="2032052" cy="105903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AFB5C7-832D-EC35-FC5C-7B8B3ABF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8318" y="3543723"/>
              <a:ext cx="1630487" cy="815244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870C840-5698-CD09-5F29-5448512CF3D1}"/>
                </a:ext>
              </a:extLst>
            </p:cNvPr>
            <p:cNvSpPr/>
            <p:nvPr/>
          </p:nvSpPr>
          <p:spPr>
            <a:xfrm>
              <a:off x="6782676" y="359300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4EE3348-38CD-BC24-D889-34FC021E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1656" y="4129684"/>
              <a:ext cx="473072" cy="47307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BF990FE-DFEC-8F85-3764-1DCE14D2F6E3}"/>
              </a:ext>
            </a:extLst>
          </p:cNvPr>
          <p:cNvGrpSpPr/>
          <p:nvPr/>
        </p:nvGrpSpPr>
        <p:grpSpPr>
          <a:xfrm>
            <a:off x="2507718" y="3921441"/>
            <a:ext cx="2991805" cy="739072"/>
            <a:chOff x="2507718" y="3921441"/>
            <a:chExt cx="2991805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2507718" y="3921441"/>
              <a:ext cx="2991805" cy="717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53481" y="3921441"/>
              <a:ext cx="815929" cy="73907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D265B34-0000-85B2-2E85-141DB90488C9}"/>
              </a:ext>
            </a:extLst>
          </p:cNvPr>
          <p:cNvGrpSpPr/>
          <p:nvPr/>
        </p:nvGrpSpPr>
        <p:grpSpPr>
          <a:xfrm>
            <a:off x="619498" y="1969340"/>
            <a:ext cx="1821772" cy="716690"/>
            <a:chOff x="4413916" y="107425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413916" y="107425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484094" y="116430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5B3F-9ACB-9BB1-735F-5C9CE1E36046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2441270" y="2327685"/>
            <a:ext cx="4423560" cy="163143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8DA928-4A03-3853-01FD-746EC805A1E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441270" y="1485672"/>
            <a:ext cx="4421884" cy="66884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10" descr="Logo">
            <a:extLst>
              <a:ext uri="{FF2B5EF4-FFF2-40B4-BE49-F238E27FC236}">
                <a16:creationId xmlns:a16="http://schemas.microsoft.com/office/drawing/2014/main" id="{AD4415C8-CA54-C4CB-BF40-63C3C0F36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t="5933" r="6057" b="2765"/>
          <a:stretch/>
        </p:blipFill>
        <p:spPr bwMode="auto">
          <a:xfrm>
            <a:off x="5661677" y="4343307"/>
            <a:ext cx="629789" cy="65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DE3401-EDE0-B2AC-5487-8B4ACC6CFE7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75276" y="4815619"/>
            <a:ext cx="812299" cy="73292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B3E8A1B-1ED4-B4DE-7A45-701D1403A708}"/>
              </a:ext>
            </a:extLst>
          </p:cNvPr>
          <p:cNvGrpSpPr/>
          <p:nvPr/>
        </p:nvGrpSpPr>
        <p:grpSpPr>
          <a:xfrm>
            <a:off x="7578761" y="3298321"/>
            <a:ext cx="1107841" cy="716690"/>
            <a:chOff x="7614258" y="3910508"/>
            <a:chExt cx="1107841" cy="71669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7672659" y="4095174"/>
              <a:ext cx="1049439" cy="39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99F1E8A-697F-0FC9-F9B3-D8397526EB0C}"/>
                </a:ext>
              </a:extLst>
            </p:cNvPr>
            <p:cNvSpPr/>
            <p:nvPr/>
          </p:nvSpPr>
          <p:spPr>
            <a:xfrm>
              <a:off x="7614258" y="3910508"/>
              <a:ext cx="1107841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132682" y="4015011"/>
            <a:ext cx="0" cy="294334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9C8287A-03A5-4D03-BC22-EE9249D26A3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132682" y="2968800"/>
            <a:ext cx="0" cy="32952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76677AF-6C33-36AD-8509-262ACF323017}"/>
              </a:ext>
            </a:extLst>
          </p:cNvPr>
          <p:cNvCxnSpPr>
            <a:cxnSpLocks/>
            <a:stCxn id="25" idx="3"/>
            <a:endCxn id="63" idx="1"/>
          </p:cNvCxnSpPr>
          <p:nvPr/>
        </p:nvCxnSpPr>
        <p:spPr>
          <a:xfrm>
            <a:off x="6291466" y="4668348"/>
            <a:ext cx="575964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D65ADA25-925F-DA6B-6453-3F324D8C90D0}"/>
              </a:ext>
            </a:extLst>
          </p:cNvPr>
          <p:cNvCxnSpPr>
            <a:cxnSpLocks/>
            <a:stCxn id="34" idx="0"/>
            <a:endCxn id="63" idx="2"/>
          </p:cNvCxnSpPr>
          <p:nvPr/>
        </p:nvCxnSpPr>
        <p:spPr>
          <a:xfrm flipV="1">
            <a:off x="7775716" y="5026693"/>
            <a:ext cx="2600" cy="343611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7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44AF152-622C-199A-12AD-FF218439C535}"/>
              </a:ext>
            </a:extLst>
          </p:cNvPr>
          <p:cNvSpPr/>
          <p:nvPr/>
        </p:nvSpPr>
        <p:spPr>
          <a:xfrm>
            <a:off x="0" y="2904"/>
            <a:ext cx="9135015" cy="6885384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4F78B0F-C26C-E9B5-5642-543F244FF4C0}"/>
              </a:ext>
            </a:extLst>
          </p:cNvPr>
          <p:cNvCxnSpPr>
            <a:cxnSpLocks/>
          </p:cNvCxnSpPr>
          <p:nvPr/>
        </p:nvCxnSpPr>
        <p:spPr>
          <a:xfrm>
            <a:off x="8985" y="2150191"/>
            <a:ext cx="9135015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0860438-01E0-E9EB-6454-F37657AC4D28}"/>
              </a:ext>
            </a:extLst>
          </p:cNvPr>
          <p:cNvCxnSpPr>
            <a:cxnSpLocks/>
          </p:cNvCxnSpPr>
          <p:nvPr/>
        </p:nvCxnSpPr>
        <p:spPr>
          <a:xfrm>
            <a:off x="2664886" y="4690704"/>
            <a:ext cx="0" cy="22234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FD8245D7-A05D-1D29-EA6E-FB3AFF6C4D98}"/>
              </a:ext>
            </a:extLst>
          </p:cNvPr>
          <p:cNvCxnSpPr>
            <a:cxnSpLocks/>
          </p:cNvCxnSpPr>
          <p:nvPr/>
        </p:nvCxnSpPr>
        <p:spPr>
          <a:xfrm>
            <a:off x="0" y="4653136"/>
            <a:ext cx="9144000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2408425" y="3049254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5105005" y="3712950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1C892D-1FE6-75C2-25F7-FFEBBF2BC872}"/>
              </a:ext>
            </a:extLst>
          </p:cNvPr>
          <p:cNvGrpSpPr/>
          <p:nvPr/>
        </p:nvGrpSpPr>
        <p:grpSpPr>
          <a:xfrm>
            <a:off x="3842232" y="98328"/>
            <a:ext cx="1821772" cy="1871759"/>
            <a:chOff x="4283968" y="2818355"/>
            <a:chExt cx="1821772" cy="18717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1231D-5B7C-1698-E45A-D4196DA4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631" y="3698711"/>
              <a:ext cx="1624446" cy="594083"/>
            </a:xfrm>
            <a:prstGeom prst="rect">
              <a:avLst/>
            </a:prstGeom>
          </p:spPr>
        </p:pic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9AD52000-904B-5421-262A-664D019EFED3}"/>
                </a:ext>
              </a:extLst>
            </p:cNvPr>
            <p:cNvSpPr/>
            <p:nvPr/>
          </p:nvSpPr>
          <p:spPr>
            <a:xfrm>
              <a:off x="4283968" y="2818355"/>
              <a:ext cx="1821772" cy="1871759"/>
            </a:xfrm>
            <a:prstGeom prst="flowChartMagneticDisk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6CD7BF7E-B530-27FB-868C-CBF4D9DF9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26" y="2913655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926CD1-DBAC-9FFF-7D6A-3D5DEACFFB16}"/>
              </a:ext>
            </a:extLst>
          </p:cNvPr>
          <p:cNvSpPr/>
          <p:nvPr/>
        </p:nvSpPr>
        <p:spPr>
          <a:xfrm>
            <a:off x="3110869" y="4877243"/>
            <a:ext cx="3149467" cy="1432077"/>
          </a:xfrm>
          <a:prstGeom prst="roundRect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rgbClr val="9BBB59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EA8CD-50CC-E106-8F4F-AAF9E909502E}"/>
              </a:ext>
            </a:extLst>
          </p:cNvPr>
          <p:cNvGrpSpPr/>
          <p:nvPr/>
        </p:nvGrpSpPr>
        <p:grpSpPr>
          <a:xfrm>
            <a:off x="4110687" y="5712406"/>
            <a:ext cx="1298636" cy="578916"/>
            <a:chOff x="6944590" y="1521814"/>
            <a:chExt cx="1298636" cy="578916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67F4CCD6-1DBF-7FF2-AF28-5E1BB00C0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4590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W3C HTML5 Logo">
              <a:extLst>
                <a:ext uri="{FF2B5EF4-FFF2-40B4-BE49-F238E27FC236}">
                  <a16:creationId xmlns:a16="http://schemas.microsoft.com/office/drawing/2014/main" id="{A1B12911-31EF-F1FF-AD69-D4680D681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617"/>
            <a:stretch/>
          </p:blipFill>
          <p:spPr bwMode="auto">
            <a:xfrm>
              <a:off x="7392074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0" descr="Javascript Logo">
              <a:extLst>
                <a:ext uri="{FF2B5EF4-FFF2-40B4-BE49-F238E27FC236}">
                  <a16:creationId xmlns:a16="http://schemas.microsoft.com/office/drawing/2014/main" id="{3823F9BD-B30F-D0E2-1E3E-B0AB70B84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8" t="3213" r="30438" b="3135"/>
            <a:stretch/>
          </p:blipFill>
          <p:spPr bwMode="auto">
            <a:xfrm>
              <a:off x="7839558" y="1524061"/>
              <a:ext cx="4036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3774716" y="496511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14125624" y="64799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39583-A311-573A-7746-7DC2A72181C3}"/>
              </a:ext>
            </a:extLst>
          </p:cNvPr>
          <p:cNvGrpSpPr/>
          <p:nvPr/>
        </p:nvGrpSpPr>
        <p:grpSpPr>
          <a:xfrm>
            <a:off x="4765111" y="2188574"/>
            <a:ext cx="2376020" cy="1318602"/>
            <a:chOff x="4753631" y="2265107"/>
            <a:chExt cx="2376020" cy="1318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4898EF6-FEAF-8460-0309-4E209B15769C}"/>
                </a:ext>
              </a:extLst>
            </p:cNvPr>
            <p:cNvGrpSpPr/>
            <p:nvPr/>
          </p:nvGrpSpPr>
          <p:grpSpPr>
            <a:xfrm>
              <a:off x="5097599" y="2387870"/>
              <a:ext cx="2032052" cy="1059033"/>
              <a:chOff x="6782676" y="3543723"/>
              <a:chExt cx="2032052" cy="1059033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2AFB5C7-832D-EC35-FC5C-7B8B3ABF5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8318" y="3543723"/>
                <a:ext cx="1630487" cy="815244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70C840-5698-CD09-5F29-5448512CF3D1}"/>
                  </a:ext>
                </a:extLst>
              </p:cNvPr>
              <p:cNvSpPr/>
              <p:nvPr/>
            </p:nvSpPr>
            <p:spPr>
              <a:xfrm>
                <a:off x="6782676" y="3593000"/>
                <a:ext cx="1821772" cy="716690"/>
              </a:xfrm>
              <a:prstGeom prst="roundRect">
                <a:avLst/>
              </a:prstGeom>
              <a:noFill/>
              <a:ln>
                <a:solidFill>
                  <a:srgbClr val="9BBB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4EE3348-38CD-BC24-D889-34FC021E4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1656" y="4129684"/>
                <a:ext cx="473072" cy="473072"/>
              </a:xfrm>
              <a:prstGeom prst="rect">
                <a:avLst/>
              </a:prstGeom>
            </p:spPr>
          </p:pic>
        </p:grpSp>
        <p:pic>
          <p:nvPicPr>
            <p:cNvPr id="25" name="Picture 10" descr="Logo">
              <a:extLst>
                <a:ext uri="{FF2B5EF4-FFF2-40B4-BE49-F238E27FC236}">
                  <a16:creationId xmlns:a16="http://schemas.microsoft.com/office/drawing/2014/main" id="{AD4415C8-CA54-C4CB-BF40-63C3C0F36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5933" r="6057" b="2765"/>
            <a:stretch/>
          </p:blipFill>
          <p:spPr bwMode="auto">
            <a:xfrm>
              <a:off x="5780818" y="2933627"/>
              <a:ext cx="629789" cy="65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4753631" y="2992033"/>
              <a:ext cx="921553" cy="34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967" y="2265107"/>
              <a:ext cx="1134380" cy="23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</p:cNvCxnSpPr>
          <p:nvPr/>
        </p:nvCxnSpPr>
        <p:spPr>
          <a:xfrm flipH="1">
            <a:off x="3696762" y="1838475"/>
            <a:ext cx="318134" cy="1227532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43D44D-57EC-DC6B-3879-4967072FDA35}"/>
              </a:ext>
            </a:extLst>
          </p:cNvPr>
          <p:cNvCxnSpPr>
            <a:cxnSpLocks/>
          </p:cNvCxnSpPr>
          <p:nvPr/>
        </p:nvCxnSpPr>
        <p:spPr>
          <a:xfrm flipV="1">
            <a:off x="5716806" y="4401727"/>
            <a:ext cx="0" cy="48054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</p:cNvCxnSpPr>
          <p:nvPr/>
        </p:nvCxnSpPr>
        <p:spPr>
          <a:xfrm flipH="1" flipV="1">
            <a:off x="5713077" y="3077304"/>
            <a:ext cx="13631" cy="606162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3271F66-FAEC-F1CB-EA60-A703168C42E4}"/>
              </a:ext>
            </a:extLst>
          </p:cNvPr>
          <p:cNvCxnSpPr>
            <a:cxnSpLocks/>
          </p:cNvCxnSpPr>
          <p:nvPr/>
        </p:nvCxnSpPr>
        <p:spPr>
          <a:xfrm flipH="1" flipV="1">
            <a:off x="5500845" y="1836555"/>
            <a:ext cx="160505" cy="47441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6D216A-3EB2-A573-BAAD-931214268659}"/>
              </a:ext>
            </a:extLst>
          </p:cNvPr>
          <p:cNvGrpSpPr/>
          <p:nvPr/>
        </p:nvGrpSpPr>
        <p:grpSpPr>
          <a:xfrm>
            <a:off x="3855829" y="6253540"/>
            <a:ext cx="1572191" cy="739072"/>
            <a:chOff x="3895518" y="6274782"/>
            <a:chExt cx="1572191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3895518" y="6487747"/>
              <a:ext cx="756259" cy="3405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780" y="6274782"/>
              <a:ext cx="815929" cy="739072"/>
            </a:xfrm>
            <a:prstGeom prst="rect">
              <a:avLst/>
            </a:prstGeom>
          </p:spPr>
        </p:pic>
      </p:grp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390C29E1-2B2D-D05A-AA58-E19A5CE4B9B0}"/>
              </a:ext>
            </a:extLst>
          </p:cNvPr>
          <p:cNvSpPr/>
          <p:nvPr/>
        </p:nvSpPr>
        <p:spPr>
          <a:xfrm>
            <a:off x="267356" y="4643366"/>
            <a:ext cx="2393026" cy="2242015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PT" sz="1400" dirty="0">
                <a:solidFill>
                  <a:srgbClr val="5C676D"/>
                </a:solidFill>
              </a:rPr>
              <a:t>Basemaps</a:t>
            </a:r>
            <a:endParaRPr lang="en-US" sz="1400" dirty="0">
              <a:solidFill>
                <a:srgbClr val="5C676D"/>
              </a:solidFill>
            </a:endParaRPr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E4B80FCE-A1AB-6470-C8F4-390CC5D90FC1}"/>
              </a:ext>
            </a:extLst>
          </p:cNvPr>
          <p:cNvSpPr/>
          <p:nvPr/>
        </p:nvSpPr>
        <p:spPr>
          <a:xfrm>
            <a:off x="8686" y="5807"/>
            <a:ext cx="309056" cy="687957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 rot="16200000">
            <a:off x="-557359" y="3153986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Web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 rot="16200000">
            <a:off x="-557359" y="8414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Data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C7F295A8-76CC-1B13-F2C9-B6FAD671854D}"/>
              </a:ext>
            </a:extLst>
          </p:cNvPr>
          <p:cNvSpPr txBox="1"/>
          <p:nvPr/>
        </p:nvSpPr>
        <p:spPr>
          <a:xfrm rot="16200000">
            <a:off x="-566569" y="554248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Client Tier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BEBFF3FC-1BBF-0C3D-1501-7A8E5EC0C0E3}"/>
              </a:ext>
            </a:extLst>
          </p:cNvPr>
          <p:cNvGrpSpPr/>
          <p:nvPr/>
        </p:nvGrpSpPr>
        <p:grpSpPr>
          <a:xfrm>
            <a:off x="613498" y="4963416"/>
            <a:ext cx="1821772" cy="716690"/>
            <a:chOff x="432380" y="4955333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432380" y="4955333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528022" y="514078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666FC67-C768-4EBD-9AAB-D3C7B523C14C}"/>
              </a:ext>
            </a:extLst>
          </p:cNvPr>
          <p:cNvGrpSpPr/>
          <p:nvPr/>
        </p:nvGrpSpPr>
        <p:grpSpPr>
          <a:xfrm>
            <a:off x="591089" y="5865553"/>
            <a:ext cx="1821772" cy="716690"/>
            <a:chOff x="409971" y="585747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09971" y="5857470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80149" y="594752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C5C0D4D-23CA-9F05-168D-96F8D32120DD}"/>
              </a:ext>
            </a:extLst>
          </p:cNvPr>
          <p:cNvCxnSpPr>
            <a:cxnSpLocks/>
          </p:cNvCxnSpPr>
          <p:nvPr/>
        </p:nvCxnSpPr>
        <p:spPr>
          <a:xfrm flipV="1">
            <a:off x="3723730" y="3765944"/>
            <a:ext cx="0" cy="111129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C5A01-6389-F6C6-6308-B4F3241AE68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435270" y="5316832"/>
            <a:ext cx="1339446" cy="492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6B3202-A93B-D805-BB6E-92537F619EE4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2412861" y="5593281"/>
            <a:ext cx="1361855" cy="630617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78FB8-FA86-A055-3C53-6F3F42078395}"/>
              </a:ext>
            </a:extLst>
          </p:cNvPr>
          <p:cNvCxnSpPr>
            <a:cxnSpLocks/>
          </p:cNvCxnSpPr>
          <p:nvPr/>
        </p:nvCxnSpPr>
        <p:spPr>
          <a:xfrm>
            <a:off x="6736861" y="4669287"/>
            <a:ext cx="0" cy="2216098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F18E66B-EA9D-D617-E6E8-0AB8025BEB4C}"/>
              </a:ext>
            </a:extLst>
          </p:cNvPr>
          <p:cNvSpPr/>
          <p:nvPr/>
        </p:nvSpPr>
        <p:spPr>
          <a:xfrm>
            <a:off x="6718164" y="4666385"/>
            <a:ext cx="2416227" cy="2224806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PT" sz="1400" dirty="0">
                <a:solidFill>
                  <a:srgbClr val="5C676D"/>
                </a:solidFill>
              </a:rPr>
              <a:t>Gazetteers</a:t>
            </a:r>
            <a:endParaRPr lang="en-US" sz="1400" dirty="0">
              <a:solidFill>
                <a:srgbClr val="5C676D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D43063-7ACE-D6D7-B2B5-AFAA6245BD5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32112" y="5321761"/>
            <a:ext cx="1450892" cy="1732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866CF2-2989-CD46-F3D5-15114513AC6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581097" y="5593281"/>
            <a:ext cx="1479498" cy="630617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73256-7392-FFC1-0B78-2E752B011EDD}"/>
              </a:ext>
            </a:extLst>
          </p:cNvPr>
          <p:cNvGrpSpPr/>
          <p:nvPr/>
        </p:nvGrpSpPr>
        <p:grpSpPr>
          <a:xfrm>
            <a:off x="7083004" y="4963416"/>
            <a:ext cx="1821772" cy="716690"/>
            <a:chOff x="7083004" y="4963416"/>
            <a:chExt cx="1821772" cy="71669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5F5D88A-3477-8CBB-DF44-02ED83DBBADE}"/>
                </a:ext>
              </a:extLst>
            </p:cNvPr>
            <p:cNvSpPr/>
            <p:nvPr/>
          </p:nvSpPr>
          <p:spPr>
            <a:xfrm>
              <a:off x="7083004" y="4963416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D3A797E-C9B3-1CC8-74E2-5ABA2E2FE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326" t="9216"/>
            <a:stretch/>
          </p:blipFill>
          <p:spPr>
            <a:xfrm>
              <a:off x="7188413" y="5173226"/>
              <a:ext cx="1610953" cy="31439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57053D-1C83-8EC4-E540-9E458981050D}"/>
              </a:ext>
            </a:extLst>
          </p:cNvPr>
          <p:cNvGrpSpPr/>
          <p:nvPr/>
        </p:nvGrpSpPr>
        <p:grpSpPr>
          <a:xfrm>
            <a:off x="7060595" y="5865553"/>
            <a:ext cx="1821772" cy="716690"/>
            <a:chOff x="7060595" y="5865553"/>
            <a:chExt cx="1821772" cy="7166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7670952-ED7B-A3C8-BC3F-F3C206C0F183}"/>
                </a:ext>
              </a:extLst>
            </p:cNvPr>
            <p:cNvSpPr/>
            <p:nvPr/>
          </p:nvSpPr>
          <p:spPr>
            <a:xfrm>
              <a:off x="7060595" y="5865553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005481C-33F8-2D6A-7A74-846F7D792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4" t="10860" r="-250" b="9632"/>
            <a:stretch/>
          </p:blipFill>
          <p:spPr>
            <a:xfrm>
              <a:off x="7125176" y="6071735"/>
              <a:ext cx="1736107" cy="30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30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13BA0-EFF2-295C-57EB-BA683727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21694"/>
            <a:ext cx="6834868" cy="55020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23646</TotalTime>
  <Words>1678</Words>
  <Application>Microsoft Office PowerPoint</Application>
  <PresentationFormat>On-screen Show (4:3)</PresentationFormat>
  <Paragraphs>601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</vt:lpstr>
      <vt:lpstr>Calibri</vt:lpstr>
      <vt:lpstr>Circular Std Black</vt:lpstr>
      <vt:lpstr>Circular Std Book</vt:lpstr>
      <vt:lpstr>CMR10</vt:lpstr>
      <vt:lpstr>Wingdings</vt:lpstr>
      <vt:lpstr>Office Theme</vt:lpstr>
      <vt:lpstr>Apregoar</vt:lpstr>
      <vt:lpstr>Overview</vt:lpstr>
      <vt:lpstr>Motivation</vt:lpstr>
      <vt:lpstr>Data: Corpora</vt:lpstr>
      <vt:lpstr>Data: Gazetteers</vt:lpstr>
      <vt:lpstr>Methodology: Toolset</vt:lpstr>
      <vt:lpstr>Methodology: System Architecture</vt:lpstr>
      <vt:lpstr>Methodology: System Architecture</vt:lpstr>
      <vt:lpstr>Methodology: Data model</vt:lpstr>
      <vt:lpstr>Methodology: Data model</vt:lpstr>
      <vt:lpstr>Methodology: Queries</vt:lpstr>
      <vt:lpstr>Methodology: Process</vt:lpstr>
      <vt:lpstr>Tools: Publish</vt:lpstr>
      <vt:lpstr>Tools: Publish</vt:lpstr>
      <vt:lpstr>Tools: Explore</vt:lpstr>
      <vt:lpstr>Tools: Explore</vt:lpstr>
      <vt:lpstr>Tools: Explore</vt:lpstr>
      <vt:lpstr>Tools: Context</vt:lpstr>
      <vt:lpstr>Tools: Explore</vt:lpstr>
      <vt:lpstr>Tools: Dashboard</vt:lpstr>
      <vt:lpstr>Report: Outline</vt:lpstr>
      <vt:lpstr>Questions: Technical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Caroline Gilman Wentling</cp:lastModifiedBy>
  <cp:revision>448</cp:revision>
  <cp:lastPrinted>2022-08-10T14:40:28Z</cp:lastPrinted>
  <dcterms:created xsi:type="dcterms:W3CDTF">2015-05-18T11:43:24Z</dcterms:created>
  <dcterms:modified xsi:type="dcterms:W3CDTF">2022-08-25T16:04:53Z</dcterms:modified>
</cp:coreProperties>
</file>